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11"/>
  </p:notesMasterIdLst>
  <p:handoutMasterIdLst>
    <p:handoutMasterId r:id="rId12"/>
  </p:handoutMasterIdLst>
  <p:sldIdLst>
    <p:sldId id="347" r:id="rId2"/>
    <p:sldId id="260" r:id="rId3"/>
    <p:sldId id="643" r:id="rId4"/>
    <p:sldId id="642" r:id="rId5"/>
    <p:sldId id="281" r:id="rId6"/>
    <p:sldId id="638" r:id="rId7"/>
    <p:sldId id="639" r:id="rId8"/>
    <p:sldId id="640" r:id="rId9"/>
    <p:sldId id="267" r:id="rId10"/>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E"/>
    <a:srgbClr val="FEFEFE"/>
    <a:srgbClr val="FFFEFE"/>
    <a:srgbClr val="FFFFFD"/>
    <a:srgbClr val="FFFFFE"/>
    <a:srgbClr val="FFFEFF"/>
    <a:srgbClr val="FEFFFF"/>
    <a:srgbClr val="FFFFFF"/>
    <a:srgbClr val="FFFDFF"/>
    <a:srgbClr val="FD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103" autoAdjust="0"/>
  </p:normalViewPr>
  <p:slideViewPr>
    <p:cSldViewPr snapToGrid="0" showGuides="1">
      <p:cViewPr varScale="1">
        <p:scale>
          <a:sx n="63" d="100"/>
          <a:sy n="63" d="100"/>
        </p:scale>
        <p:origin x="732" y="48"/>
      </p:cViewPr>
      <p:guideLst>
        <p:guide orient="horz" pos="2160"/>
        <p:guide pos="3840"/>
      </p:guideLst>
    </p:cSldViewPr>
  </p:slideViewPr>
  <p:outlineViewPr>
    <p:cViewPr>
      <p:scale>
        <a:sx n="33" d="100"/>
        <a:sy n="33" d="100"/>
      </p:scale>
      <p:origin x="-48" y="0"/>
    </p:cViewPr>
  </p:outlineViewPr>
  <p:notesTextViewPr>
    <p:cViewPr>
      <p:scale>
        <a:sx n="1" d="1"/>
        <a:sy n="1" d="1"/>
      </p:scale>
      <p:origin x="0" y="0"/>
    </p:cViewPr>
  </p:notesTextViewPr>
  <p:sorterViewPr>
    <p:cViewPr>
      <p:scale>
        <a:sx n="149" d="100"/>
        <a:sy n="149"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xmlns=""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9/7/2021</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xmlns=""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xmlns=""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9/7/2021</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 Target="../slides/slide3.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a:t>
            </a:fld>
            <a:endParaRPr lang="en-US" dirty="0"/>
          </a:p>
        </p:txBody>
      </p:sp>
    </p:spTree>
    <p:extLst>
      <p:ext uri="{BB962C8B-B14F-4D97-AF65-F5344CB8AC3E}">
        <p14:creationId xmlns:p14="http://schemas.microsoft.com/office/powerpoint/2010/main" val="3170876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nSpc>
                <a:spcPts val="15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a:t>
            </a:fld>
            <a:endParaRPr lang="en-US" dirty="0"/>
          </a:p>
        </p:txBody>
      </p:sp>
    </p:spTree>
    <p:extLst>
      <p:ext uri="{BB962C8B-B14F-4D97-AF65-F5344CB8AC3E}">
        <p14:creationId xmlns:p14="http://schemas.microsoft.com/office/powerpoint/2010/main" val="3031279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8C72D9AE-7182-4680-8F79-479C4181FF08}" type="slidenum">
              <a:rPr lang="en-US" smtClean="0"/>
              <a:t>3</a:t>
            </a:fld>
            <a:endParaRPr lang="en-US"/>
          </a:p>
        </p:txBody>
      </p:sp>
    </p:spTree>
    <p:extLst>
      <p:ext uri="{BB962C8B-B14F-4D97-AF65-F5344CB8AC3E}">
        <p14:creationId xmlns:p14="http://schemas.microsoft.com/office/powerpoint/2010/main" val="113918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xmlns="" id="{C96C0F11-AAE4-4147-BF68-F2C0EE13073A}"/>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xmlns=""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xmlns=""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xmlns=""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xmlns=""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xmlns=""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xmlns=""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xmlns=""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17721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sp>
        <p:nvSpPr>
          <p:cNvPr id="33" name="Picture Placeholder 1">
            <a:extLst>
              <a:ext uri="{FF2B5EF4-FFF2-40B4-BE49-F238E27FC236}">
                <a16:creationId xmlns:a16="http://schemas.microsoft.com/office/drawing/2014/main" xmlns=""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xmlns=""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xmlns=""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xmlns=""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xmlns=""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xmlns=""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xmlns=""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xmlns=""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xmlns=""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xmlns="" id="{28BE0263-5FD6-4DE6-B9D0-79EF81804AF3}"/>
              </a:ext>
            </a:extLst>
          </p:cNvPr>
          <p:cNvSpPr>
            <a:spLocks noGrp="1"/>
          </p:cNvSpPr>
          <p:nvPr>
            <p:ph type="dt" sz="half" idx="27"/>
          </p:nvPr>
        </p:nvSpPr>
        <p:spPr/>
        <p:txBody>
          <a:bodyPr/>
          <a:lstStyle/>
          <a:p>
            <a:fld id="{144A390E-87D2-4CBA-AB20-722C39F2889C}" type="datetime1">
              <a:rPr lang="en-US" smtClean="0"/>
              <a:t>9/7/2021</a:t>
            </a:fld>
            <a:endParaRPr lang="en-US" dirty="0"/>
          </a:p>
        </p:txBody>
      </p:sp>
      <p:sp>
        <p:nvSpPr>
          <p:cNvPr id="3" name="Footer Placeholder 2">
            <a:extLst>
              <a:ext uri="{FF2B5EF4-FFF2-40B4-BE49-F238E27FC236}">
                <a16:creationId xmlns:a16="http://schemas.microsoft.com/office/drawing/2014/main" xmlns="" id="{FC6C050F-728D-4BEF-B207-F42452F3527D}"/>
              </a:ext>
            </a:extLst>
          </p:cNvPr>
          <p:cNvSpPr>
            <a:spLocks noGrp="1"/>
          </p:cNvSpPr>
          <p:nvPr>
            <p:ph type="ftr" sz="quarter" idx="28"/>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xmlns=""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xmlns=""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xmlns="" id="{2BF46362-5F33-4F04-9B32-535D333E29C7}"/>
              </a:ext>
            </a:extLst>
          </p:cNvPr>
          <p:cNvSpPr>
            <a:spLocks noGrp="1"/>
          </p:cNvSpPr>
          <p:nvPr>
            <p:ph type="dt" sz="half" idx="45"/>
          </p:nvPr>
        </p:nvSpPr>
        <p:spPr/>
        <p:txBody>
          <a:bodyPr/>
          <a:lstStyle/>
          <a:p>
            <a:fld id="{9AE8C36C-F008-469A-BF62-824F3D1C5E70}" type="datetime1">
              <a:rPr lang="en-US" smtClean="0"/>
              <a:t>9/7/2021</a:t>
            </a:fld>
            <a:endParaRPr lang="en-US" dirty="0"/>
          </a:p>
        </p:txBody>
      </p:sp>
      <p:sp>
        <p:nvSpPr>
          <p:cNvPr id="5" name="Footer Placeholder 4">
            <a:extLst>
              <a:ext uri="{FF2B5EF4-FFF2-40B4-BE49-F238E27FC236}">
                <a16:creationId xmlns:a16="http://schemas.microsoft.com/office/drawing/2014/main" xmlns=""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xmlns=""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xmlns=""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xmlns="" id="{2BF46362-5F33-4F04-9B32-535D333E29C7}"/>
              </a:ext>
            </a:extLst>
          </p:cNvPr>
          <p:cNvSpPr>
            <a:spLocks noGrp="1"/>
          </p:cNvSpPr>
          <p:nvPr>
            <p:ph type="dt" sz="half" idx="45"/>
          </p:nvPr>
        </p:nvSpPr>
        <p:spPr/>
        <p:txBody>
          <a:bodyPr/>
          <a:lstStyle/>
          <a:p>
            <a:fld id="{E2FE6BCD-072B-4C98-999C-2F1BF08A8651}" type="datetime1">
              <a:rPr lang="en-US" smtClean="0"/>
              <a:t>9/7/2021</a:t>
            </a:fld>
            <a:endParaRPr lang="en-US" dirty="0"/>
          </a:p>
        </p:txBody>
      </p:sp>
      <p:sp>
        <p:nvSpPr>
          <p:cNvPr id="5" name="Footer Placeholder 4">
            <a:extLst>
              <a:ext uri="{FF2B5EF4-FFF2-40B4-BE49-F238E27FC236}">
                <a16:creationId xmlns:a16="http://schemas.microsoft.com/office/drawing/2014/main" xmlns=""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xmlns=""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xmlns=""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xmlns=""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xmlns=""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xmlns=""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xmlns=""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xmlns=""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xmlns=""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xmlns=""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xmlns=""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xmlns=""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xmlns=""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xmlns="" id="{80A4CAAD-4985-4FFF-BE24-1873DC385CA6}"/>
              </a:ext>
            </a:extLst>
          </p:cNvPr>
          <p:cNvSpPr>
            <a:spLocks noGrp="1"/>
          </p:cNvSpPr>
          <p:nvPr>
            <p:ph type="dt" sz="half" idx="28"/>
          </p:nvPr>
        </p:nvSpPr>
        <p:spPr/>
        <p:txBody>
          <a:bodyPr/>
          <a:lstStyle/>
          <a:p>
            <a:fld id="{7567B211-6658-437D-83F1-FBB0057E47DE}" type="datetime1">
              <a:rPr lang="en-US" smtClean="0"/>
              <a:t>9/7/2021</a:t>
            </a:fld>
            <a:endParaRPr lang="en-US" dirty="0"/>
          </a:p>
        </p:txBody>
      </p:sp>
      <p:sp>
        <p:nvSpPr>
          <p:cNvPr id="5" name="Footer Placeholder 4">
            <a:extLst>
              <a:ext uri="{FF2B5EF4-FFF2-40B4-BE49-F238E27FC236}">
                <a16:creationId xmlns:a16="http://schemas.microsoft.com/office/drawing/2014/main" xmlns="" id="{9DD6AD3B-D115-41B9-A024-91B560E170AD}"/>
              </a:ext>
            </a:extLst>
          </p:cNvPr>
          <p:cNvSpPr>
            <a:spLocks noGrp="1"/>
          </p:cNvSpPr>
          <p:nvPr>
            <p:ph type="ftr" sz="quarter" idx="2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xmlns=""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6" name="OTag">
            <a:extLst>
              <a:ext uri="{FF2B5EF4-FFF2-40B4-BE49-F238E27FC236}">
                <a16:creationId xmlns:a16="http://schemas.microsoft.com/office/drawing/2014/main" xmlns="" id="{0F682282-A332-4D5C-89F4-38480EC33F4D}"/>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xmlns="" id="{00F1077A-D301-437A-8CE7-A0EA6CDECB51}"/>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xmlns="" id="{B6E29D2F-E9BE-442D-8048-30D82B0FA2D2}"/>
              </a:ext>
            </a:extLst>
          </p:cNvPr>
          <p:cNvSpPr>
            <a:spLocks noGrp="1"/>
          </p:cNvSpPr>
          <p:nvPr>
            <p:ph type="dt" sz="half" idx="10"/>
          </p:nvPr>
        </p:nvSpPr>
        <p:spPr/>
        <p:txBody>
          <a:bodyPr/>
          <a:lstStyle/>
          <a:p>
            <a:fld id="{6FD97975-0B61-466D-9FCF-B31DF2BCED0C}" type="datetime1">
              <a:rPr lang="en-US" smtClean="0"/>
              <a:t>9/7/2021</a:t>
            </a:fld>
            <a:endParaRPr lang="en-US" dirty="0"/>
          </a:p>
        </p:txBody>
      </p:sp>
      <p:sp>
        <p:nvSpPr>
          <p:cNvPr id="4" name="Footer Placeholder 3">
            <a:extLst>
              <a:ext uri="{FF2B5EF4-FFF2-40B4-BE49-F238E27FC236}">
                <a16:creationId xmlns:a16="http://schemas.microsoft.com/office/drawing/2014/main" xmlns="" id="{4249E66D-873C-4E3D-B665-952DA3AD6CCF}"/>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xmlns=""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xmlns="" id="{1153D77D-CD9E-445C-8F26-904F65B519A3}"/>
              </a:ext>
            </a:extLst>
          </p:cNvPr>
          <p:cNvSpPr>
            <a:spLocks noGrp="1"/>
          </p:cNvSpPr>
          <p:nvPr>
            <p:ph type="dt" sz="half" idx="10"/>
          </p:nvPr>
        </p:nvSpPr>
        <p:spPr/>
        <p:txBody>
          <a:bodyPr/>
          <a:lstStyle/>
          <a:p>
            <a:fld id="{3898B69A-3FDC-4CAF-AA64-2A38456C3B7B}" type="datetime1">
              <a:rPr lang="en-US" smtClean="0"/>
              <a:t>9/7/2021</a:t>
            </a:fld>
            <a:endParaRPr lang="en-US" dirty="0"/>
          </a:p>
        </p:txBody>
      </p:sp>
      <p:sp>
        <p:nvSpPr>
          <p:cNvPr id="5" name="Footer Placeholder 4">
            <a:extLst>
              <a:ext uri="{FF2B5EF4-FFF2-40B4-BE49-F238E27FC236}">
                <a16:creationId xmlns:a16="http://schemas.microsoft.com/office/drawing/2014/main" xmlns="" id="{50DAEFA0-C12C-4365-A532-D29F819542E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xmlns=""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15" name="Subtitle">
            <a:extLst>
              <a:ext uri="{FF2B5EF4-FFF2-40B4-BE49-F238E27FC236}">
                <a16:creationId xmlns:a16="http://schemas.microsoft.com/office/drawing/2014/main" xmlns=""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xmlns=""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xmlns="" id="{56526A55-50C7-43D1-9A4E-DE6E31578685}"/>
              </a:ext>
            </a:extLst>
          </p:cNvPr>
          <p:cNvSpPr>
            <a:spLocks noGrp="1"/>
          </p:cNvSpPr>
          <p:nvPr>
            <p:ph type="dt" sz="half" idx="12"/>
          </p:nvPr>
        </p:nvSpPr>
        <p:spPr/>
        <p:txBody>
          <a:bodyPr/>
          <a:lstStyle/>
          <a:p>
            <a:fld id="{577B88C8-B304-42E2-BB3F-7BB2000C45BA}" type="datetime1">
              <a:rPr lang="en-US" smtClean="0"/>
              <a:t>9/7/2021</a:t>
            </a:fld>
            <a:endParaRPr lang="en-US" dirty="0"/>
          </a:p>
        </p:txBody>
      </p:sp>
      <p:sp>
        <p:nvSpPr>
          <p:cNvPr id="5" name="Footer Placeholder 4">
            <a:extLst>
              <a:ext uri="{FF2B5EF4-FFF2-40B4-BE49-F238E27FC236}">
                <a16:creationId xmlns:a16="http://schemas.microsoft.com/office/drawing/2014/main" xmlns="" id="{947ED885-1287-4046-BFFE-E5DEC702C7AE}"/>
              </a:ext>
            </a:extLst>
          </p:cNvPr>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xmlns=""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B8E46438-F717-2B4C-BAC0-BFCDA780AA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576"/>
          <a:stretch/>
        </p:blipFill>
        <p:spPr>
          <a:xfrm>
            <a:off x="6044249" y="0"/>
            <a:ext cx="6147750" cy="6858000"/>
          </a:xfrm>
          <a:prstGeom prst="rect">
            <a:avLst/>
          </a:prstGeom>
        </p:spPr>
      </p:pic>
      <p:pic>
        <p:nvPicPr>
          <p:cNvPr id="23" name="OTag">
            <a:extLst>
              <a:ext uri="{FF2B5EF4-FFF2-40B4-BE49-F238E27FC236}">
                <a16:creationId xmlns:a16="http://schemas.microsoft.com/office/drawing/2014/main" xmlns="" id="{000C5F04-372F-427E-81C5-11434B35699B}"/>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xmlns=""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xmlns="" id="{14EF74DF-FD68-4CDF-B4CE-342E7A165BCB}"/>
              </a:ext>
            </a:extLst>
          </p:cNvPr>
          <p:cNvSpPr>
            <a:spLocks noGrp="1"/>
          </p:cNvSpPr>
          <p:nvPr>
            <p:ph type="dt" sz="half" idx="16"/>
          </p:nvPr>
        </p:nvSpPr>
        <p:spPr/>
        <p:txBody>
          <a:bodyPr/>
          <a:lstStyle/>
          <a:p>
            <a:fld id="{E4EB18A2-7EBE-4232-99F5-52F53521DCFC}" type="datetime1">
              <a:rPr lang="en-US" smtClean="0"/>
              <a:t>9/7/2021</a:t>
            </a:fld>
            <a:endParaRPr lang="en-US" dirty="0"/>
          </a:p>
        </p:txBody>
      </p:sp>
      <p:sp>
        <p:nvSpPr>
          <p:cNvPr id="7" name="Footer Placeholder 6">
            <a:extLst>
              <a:ext uri="{FF2B5EF4-FFF2-40B4-BE49-F238E27FC236}">
                <a16:creationId xmlns:a16="http://schemas.microsoft.com/office/drawing/2014/main" xmlns="" id="{89C4B030-1E0B-4CB0-87B4-DF607257368B}"/>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xmlns=""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xmlns="" id="{B620A016-1EBE-426A-BB19-9671229484A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xmlns="" id="{AADFA4C3-C577-4944-B23B-0E8CEECA00FE}"/>
              </a:ext>
            </a:extLst>
          </p:cNvPr>
          <p:cNvSpPr>
            <a:spLocks noGrp="1"/>
          </p:cNvSpPr>
          <p:nvPr>
            <p:ph type="dt" sz="half" idx="10"/>
          </p:nvPr>
        </p:nvSpPr>
        <p:spPr/>
        <p:txBody>
          <a:bodyPr/>
          <a:lstStyle/>
          <a:p>
            <a:fld id="{95141F94-A6C5-4BF7-A508-2C3B85711BB9}" type="datetime1">
              <a:rPr lang="en-US" smtClean="0"/>
              <a:t>9/7/2021</a:t>
            </a:fld>
            <a:endParaRPr lang="en-US" dirty="0"/>
          </a:p>
        </p:txBody>
      </p:sp>
      <p:sp>
        <p:nvSpPr>
          <p:cNvPr id="6" name="Footer Placeholder 5">
            <a:extLst>
              <a:ext uri="{FF2B5EF4-FFF2-40B4-BE49-F238E27FC236}">
                <a16:creationId xmlns:a16="http://schemas.microsoft.com/office/drawing/2014/main" xmlns="" id="{EE548FBC-C180-4348-924F-1AD0DE33EC94}"/>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xmlns=""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xmlns=""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xmlns=""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2">
                  <a:extLst>
                    <a:ext uri="{A12FA001-AC4F-418D-AE19-62706E023703}">
                      <ahyp:hlinkClr xmlns:ahyp="http://schemas.microsoft.com/office/drawing/2018/hyperlinkcolor" xmlns=""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3">
                  <a:extLst>
                    <a:ext uri="{A12FA001-AC4F-418D-AE19-62706E023703}">
                      <ahyp:hlinkClr xmlns:ahyp="http://schemas.microsoft.com/office/drawing/2018/hyperlinkcolor" xmlns="" val="tx"/>
                    </a:ext>
                  </a:extLst>
                </a:hlinkClick>
              </a:rPr>
              <a:t>quietperiod_ww_grp@oracle.com</a:t>
            </a:r>
            <a:endParaRPr lang="en-US" dirty="0">
              <a:solidFill>
                <a:srgbClr val="00688C"/>
              </a:solidFill>
            </a:endParaRPr>
          </a:p>
        </p:txBody>
      </p:sp>
      <p:sp>
        <p:nvSpPr>
          <p:cNvPr id="2" name="Date Placeholder 1">
            <a:extLst>
              <a:ext uri="{FF2B5EF4-FFF2-40B4-BE49-F238E27FC236}">
                <a16:creationId xmlns:a16="http://schemas.microsoft.com/office/drawing/2014/main" xmlns="" id="{7D96628B-0EF0-416B-9E8E-3931DFCB9120}"/>
              </a:ext>
            </a:extLst>
          </p:cNvPr>
          <p:cNvSpPr>
            <a:spLocks noGrp="1"/>
          </p:cNvSpPr>
          <p:nvPr>
            <p:ph type="dt" sz="half" idx="10"/>
          </p:nvPr>
        </p:nvSpPr>
        <p:spPr/>
        <p:txBody>
          <a:bodyPr/>
          <a:lstStyle/>
          <a:p>
            <a:fld id="{89A25676-9912-48C6-9E3A-F4D21A096116}" type="datetime1">
              <a:rPr lang="en-US" smtClean="0"/>
              <a:t>9/7/2021</a:t>
            </a:fld>
            <a:endParaRPr lang="en-US" dirty="0"/>
          </a:p>
        </p:txBody>
      </p:sp>
      <p:sp>
        <p:nvSpPr>
          <p:cNvPr id="3" name="Footer Placeholder 2">
            <a:extLst>
              <a:ext uri="{FF2B5EF4-FFF2-40B4-BE49-F238E27FC236}">
                <a16:creationId xmlns:a16="http://schemas.microsoft.com/office/drawing/2014/main" xmlns="" id="{72B72738-3834-418C-9636-B18B1A1825FD}"/>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xmlns=""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131DBF8-F618-4198-88BA-FD1569B2979A}"/>
              </a:ext>
            </a:extLst>
          </p:cNvPr>
          <p:cNvSpPr>
            <a:spLocks noGrp="1"/>
          </p:cNvSpPr>
          <p:nvPr>
            <p:ph type="dt" sz="half" idx="14"/>
          </p:nvPr>
        </p:nvSpPr>
        <p:spPr/>
        <p:txBody>
          <a:bodyPr/>
          <a:lstStyle/>
          <a:p>
            <a:fld id="{EE332461-0228-4CE6-818B-14050AF0840D}" type="datetime1">
              <a:rPr lang="en-US" smtClean="0"/>
              <a:t>9/7/2021</a:t>
            </a:fld>
            <a:endParaRPr lang="en-US" dirty="0"/>
          </a:p>
        </p:txBody>
      </p:sp>
      <p:sp>
        <p:nvSpPr>
          <p:cNvPr id="3" name="Footer Placeholder 2">
            <a:extLst>
              <a:ext uri="{FF2B5EF4-FFF2-40B4-BE49-F238E27FC236}">
                <a16:creationId xmlns:a16="http://schemas.microsoft.com/office/drawing/2014/main" xmlns="" id="{158AA26E-E9A4-4CE1-9157-28062D2322ED}"/>
              </a:ext>
            </a:extLst>
          </p:cNvPr>
          <p:cNvSpPr>
            <a:spLocks noGrp="1"/>
          </p:cNvSpPr>
          <p:nvPr>
            <p:ph type="ftr" sz="quarter" idx="15"/>
          </p:nvPr>
        </p:nvSpPr>
        <p:spPr/>
        <p:txBody>
          <a:bodyPr/>
          <a:lstStyle/>
          <a:p>
            <a:r>
              <a:rPr lang="en-US"/>
              <a:t>Copyright © 2021,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xmlns=""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6" name="Content">
            <a:extLst>
              <a:ext uri="{FF2B5EF4-FFF2-40B4-BE49-F238E27FC236}">
                <a16:creationId xmlns:a16="http://schemas.microsoft.com/office/drawing/2014/main" xmlns="" id="{B9AD53CC-DC4B-493A-A31F-251C36811399}"/>
              </a:ext>
            </a:extLst>
          </p:cNvPr>
          <p:cNvSpPr>
            <a:spLocks noGrp="1"/>
          </p:cNvSpPr>
          <p:nvPr>
            <p:ph sz="quarter" idx="17"/>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a:extLst>
              <a:ext uri="{FF2B5EF4-FFF2-40B4-BE49-F238E27FC236}">
                <a16:creationId xmlns:a16="http://schemas.microsoft.com/office/drawing/2014/main" xmlns="" id="{C3FB6D10-A56F-46BF-8672-E18296A83AD8}"/>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CAB1892A-1B3D-014D-B9C7-BCEDE316FD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200" cy="6858000"/>
          </a:xfrm>
          <a:prstGeom prst="rect">
            <a:avLst/>
          </a:prstGeom>
        </p:spPr>
      </p:pic>
      <p:sp>
        <p:nvSpPr>
          <p:cNvPr id="20" name="Title">
            <a:extLst>
              <a:ext uri="{FF2B5EF4-FFF2-40B4-BE49-F238E27FC236}">
                <a16:creationId xmlns:a16="http://schemas.microsoft.com/office/drawing/2014/main" xmlns=""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xmlns=""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xmlns="" id="{3CE1CF95-2ED4-4044-A052-7E6E1867A5F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xmlns=""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xmlns="" id="{BC86FB79-6AF9-4538-98F2-33825A26DECE}"/>
              </a:ext>
            </a:extLst>
          </p:cNvPr>
          <p:cNvSpPr>
            <a:spLocks noGrp="1"/>
          </p:cNvSpPr>
          <p:nvPr>
            <p:ph type="dt" sz="half" idx="21"/>
          </p:nvPr>
        </p:nvSpPr>
        <p:spPr/>
        <p:txBody>
          <a:bodyPr/>
          <a:lstStyle/>
          <a:p>
            <a:fld id="{AEC86372-ED1D-451E-A0DA-92F70A0393B1}" type="datetime1">
              <a:rPr lang="en-US" smtClean="0"/>
              <a:t>9/7/2021</a:t>
            </a:fld>
            <a:endParaRPr lang="en-US" dirty="0"/>
          </a:p>
        </p:txBody>
      </p:sp>
      <p:sp>
        <p:nvSpPr>
          <p:cNvPr id="7" name="Footer Placeholder 6">
            <a:extLst>
              <a:ext uri="{FF2B5EF4-FFF2-40B4-BE49-F238E27FC236}">
                <a16:creationId xmlns:a16="http://schemas.microsoft.com/office/drawing/2014/main" xmlns="" id="{4D6A4509-AC78-4360-9126-01A3BC6609AC}"/>
              </a:ext>
            </a:extLst>
          </p:cNvPr>
          <p:cNvSpPr>
            <a:spLocks noGrp="1"/>
          </p:cNvSpPr>
          <p:nvPr>
            <p:ph type="ftr" sz="quarter" idx="22"/>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xmlns=""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51C13851-8F5A-3D4E-B2BF-9068624FC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OTag">
            <a:extLst>
              <a:ext uri="{FF2B5EF4-FFF2-40B4-BE49-F238E27FC236}">
                <a16:creationId xmlns:a16="http://schemas.microsoft.com/office/drawing/2014/main" xmlns="" id="{7DC71B8D-1AA8-1D49-9770-9D8CD0F61F95}"/>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xmlns=""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xmlns=""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xmlns=""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xmlns=""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xmlns="" id="{F17ECA2C-4CF8-48ED-893A-2958F9909B90}"/>
              </a:ext>
            </a:extLst>
          </p:cNvPr>
          <p:cNvSpPr>
            <a:spLocks noGrp="1"/>
          </p:cNvSpPr>
          <p:nvPr>
            <p:ph type="dt" sz="half" idx="42"/>
          </p:nvPr>
        </p:nvSpPr>
        <p:spPr/>
        <p:txBody>
          <a:bodyPr/>
          <a:lstStyle/>
          <a:p>
            <a:fld id="{DCEB30A5-FB54-4DA1-B38D-1B7DE81C6A48}" type="datetime1">
              <a:rPr lang="en-US" smtClean="0"/>
              <a:t>9/7/2021</a:t>
            </a:fld>
            <a:endParaRPr lang="en-US" dirty="0"/>
          </a:p>
        </p:txBody>
      </p:sp>
      <p:sp>
        <p:nvSpPr>
          <p:cNvPr id="8" name="Footer Placeholder 7">
            <a:extLst>
              <a:ext uri="{FF2B5EF4-FFF2-40B4-BE49-F238E27FC236}">
                <a16:creationId xmlns:a16="http://schemas.microsoft.com/office/drawing/2014/main" xmlns="" id="{144FDBCE-E35C-4859-AD9D-93665BD69FD5}"/>
              </a:ext>
            </a:extLst>
          </p:cNvPr>
          <p:cNvSpPr>
            <a:spLocks noGrp="1"/>
          </p:cNvSpPr>
          <p:nvPr>
            <p:ph type="ftr" sz="quarter" idx="43"/>
          </p:nvPr>
        </p:nvSpPr>
        <p:spPr/>
        <p:txBody>
          <a:bodyPr/>
          <a:lstStyle/>
          <a:p>
            <a:r>
              <a:rPr lang="en-US"/>
              <a:t>Copyright © 2021,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xmlns=""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xmlns=""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xmlns=""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xmlns=""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xmlns="" id="{D79573CA-7EF3-46CE-91D4-01D1A2F17BEF}"/>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xmlns=""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xmlns=""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xmlns=""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xmlns="" id="{F3C7CAF2-5875-4790-8762-15A8CDD16E08}"/>
              </a:ext>
            </a:extLst>
          </p:cNvPr>
          <p:cNvSpPr>
            <a:spLocks noGrp="1"/>
          </p:cNvSpPr>
          <p:nvPr>
            <p:ph type="dt" sz="half" idx="43"/>
          </p:nvPr>
        </p:nvSpPr>
        <p:spPr/>
        <p:txBody>
          <a:bodyPr/>
          <a:lstStyle/>
          <a:p>
            <a:fld id="{1412C781-9486-495F-9009-294AB81D9257}" type="datetime1">
              <a:rPr lang="en-US" smtClean="0"/>
              <a:t>9/7/2021</a:t>
            </a:fld>
            <a:endParaRPr lang="en-US" dirty="0"/>
          </a:p>
        </p:txBody>
      </p:sp>
      <p:sp>
        <p:nvSpPr>
          <p:cNvPr id="5" name="Footer Placeholder 4">
            <a:extLst>
              <a:ext uri="{FF2B5EF4-FFF2-40B4-BE49-F238E27FC236}">
                <a16:creationId xmlns:a16="http://schemas.microsoft.com/office/drawing/2014/main" xmlns="" id="{0F175504-AA80-48D0-ABE0-C3B4B0480FBA}"/>
              </a:ext>
            </a:extLst>
          </p:cNvPr>
          <p:cNvSpPr>
            <a:spLocks noGrp="1"/>
          </p:cNvSpPr>
          <p:nvPr>
            <p:ph type="ftr" sz="quarter" idx="44"/>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xmlns=""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Light - Thank You">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14F52034-4D0B-8F48-A20F-8F40B1A92E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48"/>
            <a:ext cx="6560075" cy="6858000"/>
          </a:xfrm>
          <a:prstGeom prst="rect">
            <a:avLst/>
          </a:prstGeom>
        </p:spPr>
      </p:pic>
      <p:pic>
        <p:nvPicPr>
          <p:cNvPr id="26" name="OTag">
            <a:extLst>
              <a:ext uri="{FF2B5EF4-FFF2-40B4-BE49-F238E27FC236}">
                <a16:creationId xmlns:a16="http://schemas.microsoft.com/office/drawing/2014/main" xmlns="" id="{42D6F87D-23AA-1D42-BDBA-F6833AC9A0E3}"/>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Date Placeholder 3">
            <a:extLst>
              <a:ext uri="{FF2B5EF4-FFF2-40B4-BE49-F238E27FC236}">
                <a16:creationId xmlns:a16="http://schemas.microsoft.com/office/drawing/2014/main" xmlns="" id="{3698BC18-3443-48B2-97E6-989B7098DC52}"/>
              </a:ext>
            </a:extLst>
          </p:cNvPr>
          <p:cNvSpPr>
            <a:spLocks noGrp="1"/>
          </p:cNvSpPr>
          <p:nvPr>
            <p:ph type="dt" sz="half" idx="38"/>
          </p:nvPr>
        </p:nvSpPr>
        <p:spPr/>
        <p:txBody>
          <a:bodyPr/>
          <a:lstStyle/>
          <a:p>
            <a:fld id="{B80FBCF9-2936-4056-9408-59954380108C}" type="datetime1">
              <a:rPr lang="en-US" smtClean="0"/>
              <a:t>9/7/2021</a:t>
            </a:fld>
            <a:endParaRPr lang="en-US" dirty="0"/>
          </a:p>
        </p:txBody>
      </p:sp>
      <p:sp>
        <p:nvSpPr>
          <p:cNvPr id="5" name="Footer Placeholder 4">
            <a:extLst>
              <a:ext uri="{FF2B5EF4-FFF2-40B4-BE49-F238E27FC236}">
                <a16:creationId xmlns:a16="http://schemas.microsoft.com/office/drawing/2014/main" xmlns="" id="{572AC1E3-E104-4942-8AE8-198E477A85F9}"/>
              </a:ext>
            </a:extLst>
          </p:cNvPr>
          <p:cNvSpPr>
            <a:spLocks noGrp="1"/>
          </p:cNvSpPr>
          <p:nvPr>
            <p:ph type="ftr" sz="quarter" idx="3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xmlns=""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3" name="Thank You">
            <a:extLst>
              <a:ext uri="{FF2B5EF4-FFF2-40B4-BE49-F238E27FC236}">
                <a16:creationId xmlns:a16="http://schemas.microsoft.com/office/drawing/2014/main" xmlns=""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xmlns=""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xmlns=""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3" name="Picture Placeholder 2">
            <a:extLst>
              <a:ext uri="{FF2B5EF4-FFF2-40B4-BE49-F238E27FC236}">
                <a16:creationId xmlns:a16="http://schemas.microsoft.com/office/drawing/2014/main" xmlns="" id="{E3889800-62E2-CF4C-97E0-CE1310E361A3}"/>
              </a:ext>
            </a:extLst>
          </p:cNvPr>
          <p:cNvSpPr>
            <a:spLocks noGrp="1"/>
          </p:cNvSpPr>
          <p:nvPr>
            <p:ph type="pic" sz="quarter" idx="20" hasCustomPrompt="1"/>
          </p:nvPr>
        </p:nvSpPr>
        <p:spPr>
          <a:xfrm>
            <a:off x="6560075" y="0"/>
            <a:ext cx="5631925" cy="6858000"/>
          </a:xfrm>
        </p:spPr>
        <p:txBody>
          <a:bodyPr anchor="ctr" anchorCtr="1"/>
          <a:lstStyle>
            <a:lvl1pPr>
              <a:defRPr/>
            </a:lvl1pPr>
          </a:lstStyle>
          <a:p>
            <a:r>
              <a:rPr lang="en-US" dirty="0"/>
              <a:t>Click to add image</a:t>
            </a:r>
          </a:p>
        </p:txBody>
      </p:sp>
    </p:spTree>
    <p:extLst>
      <p:ext uri="{BB962C8B-B14F-4D97-AF65-F5344CB8AC3E}">
        <p14:creationId xmlns:p14="http://schemas.microsoft.com/office/powerpoint/2010/main" val="847055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14F52034-4D0B-8F48-A20F-8F40B1A92E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48"/>
            <a:ext cx="12192000" cy="6858000"/>
          </a:xfrm>
          <a:prstGeom prst="rect">
            <a:avLst/>
          </a:prstGeom>
        </p:spPr>
      </p:pic>
      <p:pic>
        <p:nvPicPr>
          <p:cNvPr id="26" name="OTag">
            <a:extLst>
              <a:ext uri="{FF2B5EF4-FFF2-40B4-BE49-F238E27FC236}">
                <a16:creationId xmlns:a16="http://schemas.microsoft.com/office/drawing/2014/main" xmlns="" id="{42D6F87D-23AA-1D42-BDBA-F6833AC9A0E3}"/>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Date Placeholder 3">
            <a:extLst>
              <a:ext uri="{FF2B5EF4-FFF2-40B4-BE49-F238E27FC236}">
                <a16:creationId xmlns:a16="http://schemas.microsoft.com/office/drawing/2014/main" xmlns="" id="{3698BC18-3443-48B2-97E6-989B7098DC52}"/>
              </a:ext>
            </a:extLst>
          </p:cNvPr>
          <p:cNvSpPr>
            <a:spLocks noGrp="1"/>
          </p:cNvSpPr>
          <p:nvPr>
            <p:ph type="dt" sz="half" idx="38"/>
          </p:nvPr>
        </p:nvSpPr>
        <p:spPr/>
        <p:txBody>
          <a:bodyPr/>
          <a:lstStyle/>
          <a:p>
            <a:fld id="{CD6C986A-168F-4D76-86BB-5B349F7604D5}" type="datetime1">
              <a:rPr lang="en-US" smtClean="0"/>
              <a:t>9/7/2021</a:t>
            </a:fld>
            <a:endParaRPr lang="en-US" dirty="0"/>
          </a:p>
        </p:txBody>
      </p:sp>
      <p:sp>
        <p:nvSpPr>
          <p:cNvPr id="5" name="Footer Placeholder 4">
            <a:extLst>
              <a:ext uri="{FF2B5EF4-FFF2-40B4-BE49-F238E27FC236}">
                <a16:creationId xmlns:a16="http://schemas.microsoft.com/office/drawing/2014/main" xmlns="" id="{572AC1E3-E104-4942-8AE8-198E477A85F9}"/>
              </a:ext>
            </a:extLst>
          </p:cNvPr>
          <p:cNvSpPr>
            <a:spLocks noGrp="1"/>
          </p:cNvSpPr>
          <p:nvPr>
            <p:ph type="ftr" sz="quarter" idx="3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xmlns=""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3" name="Thank You">
            <a:extLst>
              <a:ext uri="{FF2B5EF4-FFF2-40B4-BE49-F238E27FC236}">
                <a16:creationId xmlns:a16="http://schemas.microsoft.com/office/drawing/2014/main" xmlns=""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xmlns=""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xmlns=""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xmlns=""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6" name="Illustration">
            <a:extLst>
              <a:ext uri="{FF2B5EF4-FFF2-40B4-BE49-F238E27FC236}">
                <a16:creationId xmlns:a16="http://schemas.microsoft.com/office/drawing/2014/main" xmlns="" id="{A6848E87-AB7D-1E4B-A882-1731BB7C316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926094"/>
          </a:xfrm>
          <a:prstGeom prst="rect">
            <a:avLst/>
          </a:prstGeom>
        </p:spPr>
      </p:pic>
      <p:sp>
        <p:nvSpPr>
          <p:cNvPr id="5" name="TextBox 4">
            <a:extLst>
              <a:ext uri="{FF2B5EF4-FFF2-40B4-BE49-F238E27FC236}">
                <a16:creationId xmlns:a16="http://schemas.microsoft.com/office/drawing/2014/main" xmlns="" id="{1138CAED-6966-416F-96DE-48D3061CAD63}"/>
              </a:ext>
            </a:extLst>
          </p:cNvPr>
          <p:cNvSpPr txBox="1"/>
          <p:nvPr userDrawn="1"/>
        </p:nvSpPr>
        <p:spPr>
          <a:xfrm>
            <a:off x="768876" y="2989724"/>
            <a:ext cx="8852644" cy="878552"/>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 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C5FF636-5AF7-9A48-9532-FFA3A18ADD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xmlns=""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xmlns="" id="{F89127AD-303E-4148-925B-F8D854942DC9}"/>
              </a:ext>
            </a:extLst>
          </p:cNvPr>
          <p:cNvSpPr>
            <a:spLocks noGrp="1"/>
          </p:cNvSpPr>
          <p:nvPr>
            <p:ph type="dt" sz="half" idx="10"/>
          </p:nvPr>
        </p:nvSpPr>
        <p:spPr/>
        <p:txBody>
          <a:bodyPr/>
          <a:lstStyle/>
          <a:p>
            <a:fld id="{635E5522-276A-4151-B19E-B34F52E25495}" type="datetime1">
              <a:rPr lang="en-US" smtClean="0"/>
              <a:t>9/7/2021</a:t>
            </a:fld>
            <a:endParaRPr lang="en-US" dirty="0"/>
          </a:p>
        </p:txBody>
      </p:sp>
      <p:sp>
        <p:nvSpPr>
          <p:cNvPr id="5" name="Footer Placeholder 4">
            <a:extLst>
              <a:ext uri="{FF2B5EF4-FFF2-40B4-BE49-F238E27FC236}">
                <a16:creationId xmlns:a16="http://schemas.microsoft.com/office/drawing/2014/main" xmlns="" id="{6077CD67-74FC-43EC-912B-8B74B34E5B8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xmlns=""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xmlns=""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xmlns=""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Light - Title 1 Column">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xmlns="" id="{07A30E9B-4EB7-4882-9E42-67210E9CC0B4}"/>
              </a:ext>
            </a:extLst>
          </p:cNvPr>
          <p:cNvSpPr>
            <a:spLocks noGrp="1"/>
          </p:cNvSpPr>
          <p:nvPr>
            <p:ph sz="quarter" idx="13"/>
            <p:custDataLst>
              <p:tags r:id="rId1"/>
            </p:custDataLst>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xmlns="" id="{35CB6F3B-CCE4-4193-8EAA-C4A6D27C7DAD}"/>
              </a:ext>
            </a:extLst>
          </p:cNvPr>
          <p:cNvSpPr>
            <a:spLocks noGrp="1"/>
          </p:cNvSpPr>
          <p:nvPr>
            <p:ph type="title" hasCustomPrompt="1"/>
            <p:custDataLst>
              <p:tags r:id="rId2"/>
            </p:custDataLst>
          </p:nvPr>
        </p:nvSpPr>
        <p:spPr/>
        <p:txBody>
          <a:bodyPr/>
          <a:lstStyle>
            <a:lvl1pPr>
              <a:defRPr/>
            </a:lvl1pPr>
          </a:lstStyle>
          <a:p>
            <a:r>
              <a:rPr lang="en-US"/>
              <a:t>Title</a:t>
            </a:r>
          </a:p>
        </p:txBody>
      </p:sp>
      <p:sp>
        <p:nvSpPr>
          <p:cNvPr id="2" name="Date Placeholder 1">
            <a:extLst>
              <a:ext uri="{FF2B5EF4-FFF2-40B4-BE49-F238E27FC236}">
                <a16:creationId xmlns:a16="http://schemas.microsoft.com/office/drawing/2014/main" xmlns="" id="{2131DBF8-F618-4198-88BA-FD1569B2979A}"/>
              </a:ext>
            </a:extLst>
          </p:cNvPr>
          <p:cNvSpPr>
            <a:spLocks noGrp="1"/>
          </p:cNvSpPr>
          <p:nvPr>
            <p:ph type="dt" sz="half" idx="14"/>
            <p:custDataLst>
              <p:tags r:id="rId3"/>
            </p:custDataLst>
          </p:nvPr>
        </p:nvSpPr>
        <p:spPr/>
        <p:txBody>
          <a:bodyPr/>
          <a:lstStyle/>
          <a:p>
            <a:r>
              <a:t>[Date]</a:t>
            </a:r>
          </a:p>
        </p:txBody>
      </p:sp>
      <p:sp>
        <p:nvSpPr>
          <p:cNvPr id="3" name="Footer Placeholder 2">
            <a:extLst>
              <a:ext uri="{FF2B5EF4-FFF2-40B4-BE49-F238E27FC236}">
                <a16:creationId xmlns:a16="http://schemas.microsoft.com/office/drawing/2014/main" xmlns="" id="{158AA26E-E9A4-4CE1-9157-28062D2322ED}"/>
              </a:ext>
            </a:extLst>
          </p:cNvPr>
          <p:cNvSpPr>
            <a:spLocks noGrp="1"/>
          </p:cNvSpPr>
          <p:nvPr>
            <p:ph type="ftr" sz="quarter" idx="15"/>
            <p:custDataLst>
              <p:tags r:id="rId4"/>
            </p:custDataLst>
          </p:nvPr>
        </p:nvSpPr>
        <p:spPr/>
        <p:txBody>
          <a:bodyPr/>
          <a:lstStyle/>
          <a:p>
            <a:r>
              <a:rPr lang="en-US"/>
              <a:t>Copyright © 2020, Oracle and/or its affiliates  |  Confidential: Internal/Restricted/Highly Restricted</a:t>
            </a:r>
          </a:p>
        </p:txBody>
      </p:sp>
      <p:sp>
        <p:nvSpPr>
          <p:cNvPr id="4" name="Slide Number Placeholder 3">
            <a:extLst>
              <a:ext uri="{FF2B5EF4-FFF2-40B4-BE49-F238E27FC236}">
                <a16:creationId xmlns:a16="http://schemas.microsoft.com/office/drawing/2014/main" xmlns="" id="{0FB3DA01-00EF-4B14-8325-24C1135260F9}"/>
              </a:ext>
            </a:extLst>
          </p:cNvPr>
          <p:cNvSpPr>
            <a:spLocks noGrp="1"/>
          </p:cNvSpPr>
          <p:nvPr>
            <p:ph type="sldNum" sz="quarter" idx="16"/>
            <p:custDataLst>
              <p:tags r:id="rId5"/>
            </p:custDataLst>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244707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xmlns=""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xmlns=""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xmlns=""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xmlns="" id="{48C5C278-52DE-4C8A-933B-1109B3282E51}"/>
              </a:ext>
            </a:extLst>
          </p:cNvPr>
          <p:cNvSpPr>
            <a:spLocks noGrp="1"/>
          </p:cNvSpPr>
          <p:nvPr>
            <p:ph type="dt" sz="half" idx="15"/>
          </p:nvPr>
        </p:nvSpPr>
        <p:spPr/>
        <p:txBody>
          <a:bodyPr/>
          <a:lstStyle/>
          <a:p>
            <a:fld id="{E7CF7386-AF3C-4BD8-832B-AC56F7B7E4F1}" type="datetime1">
              <a:rPr lang="en-US" smtClean="0"/>
              <a:t>9/7/2021</a:t>
            </a:fld>
            <a:endParaRPr lang="en-US" dirty="0"/>
          </a:p>
        </p:txBody>
      </p:sp>
      <p:sp>
        <p:nvSpPr>
          <p:cNvPr id="7" name="Footer Placeholder 6">
            <a:extLst>
              <a:ext uri="{FF2B5EF4-FFF2-40B4-BE49-F238E27FC236}">
                <a16:creationId xmlns:a16="http://schemas.microsoft.com/office/drawing/2014/main" xmlns="" id="{E2CE12F3-375D-4B05-A71D-DA14DF8ADB8E}"/>
              </a:ext>
            </a:extLst>
          </p:cNvPr>
          <p:cNvSpPr>
            <a:spLocks noGrp="1"/>
          </p:cNvSpPr>
          <p:nvPr>
            <p:ph type="ftr" sz="quarter" idx="16"/>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xmlns=""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xmlns=""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xmlns=""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xmlns=""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xmlns=""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xmlns=""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xmlns="" id="{3959A2DB-C5C1-4EE1-AACB-216D980708B8}"/>
              </a:ext>
            </a:extLst>
          </p:cNvPr>
          <p:cNvSpPr>
            <a:spLocks noGrp="1"/>
          </p:cNvSpPr>
          <p:nvPr>
            <p:ph type="dt" sz="half" idx="16"/>
          </p:nvPr>
        </p:nvSpPr>
        <p:spPr/>
        <p:txBody>
          <a:bodyPr/>
          <a:lstStyle/>
          <a:p>
            <a:fld id="{3D225CC8-2DCD-421C-8DA9-5A1321322184}" type="datetime1">
              <a:rPr lang="en-US" smtClean="0"/>
              <a:t>9/7/2021</a:t>
            </a:fld>
            <a:endParaRPr lang="en-US" dirty="0"/>
          </a:p>
        </p:txBody>
      </p:sp>
      <p:sp>
        <p:nvSpPr>
          <p:cNvPr id="3" name="Footer Placeholder 2">
            <a:extLst>
              <a:ext uri="{FF2B5EF4-FFF2-40B4-BE49-F238E27FC236}">
                <a16:creationId xmlns:a16="http://schemas.microsoft.com/office/drawing/2014/main" xmlns="" id="{66DC0504-19F8-4069-8B02-83766B3CAF7F}"/>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xmlns=""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xmlns=""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xmlns=""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xmlns=""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xmlns=""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xmlns=""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xmlns="" id="{DCD06EC0-4AE6-4D7C-87DE-D393DC47ED94}"/>
              </a:ext>
            </a:extLst>
          </p:cNvPr>
          <p:cNvSpPr>
            <a:spLocks noGrp="1"/>
          </p:cNvSpPr>
          <p:nvPr>
            <p:ph type="dt" sz="half" idx="16"/>
          </p:nvPr>
        </p:nvSpPr>
        <p:spPr/>
        <p:txBody>
          <a:bodyPr/>
          <a:lstStyle/>
          <a:p>
            <a:fld id="{A41E71E9-A8ED-4FF5-B66D-14641AA84A5F}" type="datetime1">
              <a:rPr lang="en-US" smtClean="0"/>
              <a:t>9/7/2021</a:t>
            </a:fld>
            <a:endParaRPr lang="en-US" dirty="0"/>
          </a:p>
        </p:txBody>
      </p:sp>
      <p:sp>
        <p:nvSpPr>
          <p:cNvPr id="7" name="Footer Placeholder 6">
            <a:extLst>
              <a:ext uri="{FF2B5EF4-FFF2-40B4-BE49-F238E27FC236}">
                <a16:creationId xmlns:a16="http://schemas.microsoft.com/office/drawing/2014/main" xmlns="" id="{E594DB29-C2B8-4F61-8419-EEE3D1E837A1}"/>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xmlns=""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xmlns=""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xmlns=""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xmlns=""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xmlns=""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xmlns=""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xmlns=""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xmlns="" id="{6D56EEFB-7FCA-4C8C-BD9A-59CFF6BBA9AB}"/>
              </a:ext>
            </a:extLst>
          </p:cNvPr>
          <p:cNvSpPr>
            <a:spLocks noGrp="1"/>
          </p:cNvSpPr>
          <p:nvPr>
            <p:ph type="dt" sz="half" idx="17"/>
          </p:nvPr>
        </p:nvSpPr>
        <p:spPr/>
        <p:txBody>
          <a:bodyPr/>
          <a:lstStyle/>
          <a:p>
            <a:fld id="{DBEB99C5-A240-43E3-B2F9-F67C2DE25171}" type="datetime1">
              <a:rPr lang="en-US" smtClean="0"/>
              <a:t>9/7/2021</a:t>
            </a:fld>
            <a:endParaRPr lang="en-US" dirty="0"/>
          </a:p>
        </p:txBody>
      </p:sp>
      <p:sp>
        <p:nvSpPr>
          <p:cNvPr id="3" name="Footer Placeholder 2">
            <a:extLst>
              <a:ext uri="{FF2B5EF4-FFF2-40B4-BE49-F238E27FC236}">
                <a16:creationId xmlns:a16="http://schemas.microsoft.com/office/drawing/2014/main" xmlns="" id="{DA095ECF-3404-41BC-B49D-2616D73127C4}"/>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xmlns=""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xmlns=""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xmlns=""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xmlns=""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xmlns=""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xmlns=""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xmlns=""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xmlns=""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xmlns="" id="{6CAD3E0A-0143-42FC-B8B6-EBC1FF990000}"/>
              </a:ext>
            </a:extLst>
          </p:cNvPr>
          <p:cNvSpPr>
            <a:spLocks noGrp="1"/>
          </p:cNvSpPr>
          <p:nvPr>
            <p:ph type="dt" sz="half" idx="17"/>
          </p:nvPr>
        </p:nvSpPr>
        <p:spPr/>
        <p:txBody>
          <a:bodyPr/>
          <a:lstStyle/>
          <a:p>
            <a:fld id="{346C5096-6188-4396-9E8E-C7DC5E109130}" type="datetime1">
              <a:rPr lang="en-US" smtClean="0"/>
              <a:t>9/7/2021</a:t>
            </a:fld>
            <a:endParaRPr lang="en-US" dirty="0"/>
          </a:p>
        </p:txBody>
      </p:sp>
      <p:sp>
        <p:nvSpPr>
          <p:cNvPr id="7" name="Footer Placeholder 6">
            <a:extLst>
              <a:ext uri="{FF2B5EF4-FFF2-40B4-BE49-F238E27FC236}">
                <a16:creationId xmlns:a16="http://schemas.microsoft.com/office/drawing/2014/main" xmlns="" id="{7D46B54D-91F2-4210-9BEA-3B59824207D9}"/>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xmlns=""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xmlns="" id="{238CEDEE-F37B-4496-9270-0479A31C9762}"/>
              </a:ext>
            </a:extLst>
          </p:cNvPr>
          <p:cNvSpPr>
            <a:spLocks noGrp="1"/>
          </p:cNvSpPr>
          <p:nvPr>
            <p:ph sz="quarter" idx="14"/>
          </p:nvPr>
        </p:nvSpPr>
        <p:spPr>
          <a:xfrm>
            <a:off x="768875"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xmlns=""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xmlns="" id="{B35B41AC-36CF-4A0C-BED4-7D06B0F6E2ED}"/>
              </a:ext>
            </a:extLst>
          </p:cNvPr>
          <p:cNvSpPr>
            <a:spLocks noGrp="1"/>
          </p:cNvSpPr>
          <p:nvPr>
            <p:ph sz="quarter" idx="16"/>
          </p:nvPr>
        </p:nvSpPr>
        <p:spPr>
          <a:xfrm>
            <a:off x="3502001"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xmlns=""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xmlns="" id="{22A9895A-06CA-46D6-B3EB-7038E6493585}"/>
              </a:ext>
            </a:extLst>
          </p:cNvPr>
          <p:cNvSpPr>
            <a:spLocks noGrp="1"/>
          </p:cNvSpPr>
          <p:nvPr>
            <p:ph sz="quarter" idx="15"/>
          </p:nvPr>
        </p:nvSpPr>
        <p:spPr>
          <a:xfrm>
            <a:off x="6235127"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xmlns=""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xmlns="" id="{4FB98D34-E09D-43FC-9515-8F7C37635BFF}"/>
              </a:ext>
            </a:extLst>
          </p:cNvPr>
          <p:cNvSpPr>
            <a:spLocks noGrp="1"/>
          </p:cNvSpPr>
          <p:nvPr>
            <p:ph sz="quarter" idx="17"/>
          </p:nvPr>
        </p:nvSpPr>
        <p:spPr>
          <a:xfrm>
            <a:off x="8968254"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xmlns=""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xmlns="" id="{1A131A1D-D1FF-4A37-8531-B67D54ED466D}"/>
              </a:ext>
            </a:extLst>
          </p:cNvPr>
          <p:cNvSpPr>
            <a:spLocks noGrp="1"/>
          </p:cNvSpPr>
          <p:nvPr>
            <p:ph type="dt" sz="half" idx="18"/>
          </p:nvPr>
        </p:nvSpPr>
        <p:spPr/>
        <p:txBody>
          <a:bodyPr/>
          <a:lstStyle/>
          <a:p>
            <a:fld id="{8381BC09-957D-45CD-9E0C-0CFA8700F9F5}" type="datetime1">
              <a:rPr lang="en-US" smtClean="0"/>
              <a:t>9/7/2021</a:t>
            </a:fld>
            <a:endParaRPr lang="en-US" dirty="0"/>
          </a:p>
        </p:txBody>
      </p:sp>
      <p:sp>
        <p:nvSpPr>
          <p:cNvPr id="5" name="Footer Placeholder 4">
            <a:extLst>
              <a:ext uri="{FF2B5EF4-FFF2-40B4-BE49-F238E27FC236}">
                <a16:creationId xmlns:a16="http://schemas.microsoft.com/office/drawing/2014/main" xmlns="" id="{C8EC9026-CA1C-465B-ADD5-AE1F9B7A0775}"/>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xmlns=""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xmlns=""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xmlns=""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xmlns=""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xmlns=""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xmlns=""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xmlns=""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xmlns=""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xmlns=""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xmlns=""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xmlns="" id="{C2388CBD-B05C-4885-A081-172C87DCAD84}"/>
              </a:ext>
            </a:extLst>
          </p:cNvPr>
          <p:cNvSpPr>
            <a:spLocks noGrp="1"/>
          </p:cNvSpPr>
          <p:nvPr>
            <p:ph type="dt" sz="half" idx="18"/>
          </p:nvPr>
        </p:nvSpPr>
        <p:spPr/>
        <p:txBody>
          <a:bodyPr/>
          <a:lstStyle/>
          <a:p>
            <a:fld id="{F1BEC230-374E-4E2A-8BB1-C01222A51658}" type="datetime1">
              <a:rPr lang="en-US" smtClean="0"/>
              <a:t>9/7/2021</a:t>
            </a:fld>
            <a:endParaRPr lang="en-US" dirty="0"/>
          </a:p>
        </p:txBody>
      </p:sp>
      <p:sp>
        <p:nvSpPr>
          <p:cNvPr id="7" name="Footer Placeholder 6">
            <a:extLst>
              <a:ext uri="{FF2B5EF4-FFF2-40B4-BE49-F238E27FC236}">
                <a16:creationId xmlns:a16="http://schemas.microsoft.com/office/drawing/2014/main" xmlns="" id="{3CE56F53-8C5C-4F85-9969-353868B64B25}"/>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xmlns=""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xmlns="" id="{DA16EBAD-93BE-4ACF-A78F-3C1CEDB86021}"/>
              </a:ext>
              <a:ext uri="{C183D7F6-B498-43B3-948B-1728B52AA6E4}">
                <adec:decorative xmlns:adec="http://schemas.microsoft.com/office/drawing/2017/decorative" xmlns="" val="1"/>
              </a:ext>
            </a:extLst>
          </p:cNvPr>
          <p:cNvPicPr>
            <a:picLocks noChangeAspect="1"/>
          </p:cNvPicPr>
          <p:nvPr userDrawn="1"/>
        </p:nvPicPr>
        <p:blipFill>
          <a:blip r:embed="rId30"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xmlns=""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xmlns=""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xmlns=""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xmlns=""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2021, Oracle and/or its affiliates  |  Confidential: Internal/Restricted/Highly Restricted</a:t>
            </a:r>
            <a:endParaRPr lang="en-US" dirty="0"/>
          </a:p>
        </p:txBody>
      </p:sp>
      <p:sp>
        <p:nvSpPr>
          <p:cNvPr id="20" name="Date">
            <a:extLst>
              <a:ext uri="{FF2B5EF4-FFF2-40B4-BE49-F238E27FC236}">
                <a16:creationId xmlns:a16="http://schemas.microsoft.com/office/drawing/2014/main" xmlns=""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82BDA199-1C6F-4B76-931E-007EAA6F75F8}" type="datetime1">
              <a:rPr lang="en-US" smtClean="0"/>
              <a:t>9/7/2021</a:t>
            </a:fld>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88" r:id="rId1"/>
    <p:sldLayoutId id="2147483917" r:id="rId2"/>
    <p:sldLayoutId id="2147483774" r:id="rId3"/>
    <p:sldLayoutId id="2147483922" r:id="rId4"/>
    <p:sldLayoutId id="2147483920" r:id="rId5"/>
    <p:sldLayoutId id="2147483931" r:id="rId6"/>
    <p:sldLayoutId id="2147483936" r:id="rId7"/>
    <p:sldLayoutId id="2147483933" r:id="rId8"/>
    <p:sldLayoutId id="2147483938" r:id="rId9"/>
    <p:sldLayoutId id="2147483761" r:id="rId10"/>
    <p:sldLayoutId id="2147483969" r:id="rId11"/>
    <p:sldLayoutId id="2147483974" r:id="rId12"/>
    <p:sldLayoutId id="2147483781" r:id="rId13"/>
    <p:sldLayoutId id="2147483756" r:id="rId14"/>
    <p:sldLayoutId id="2147483754" r:id="rId15"/>
    <p:sldLayoutId id="2147483778" r:id="rId16"/>
    <p:sldLayoutId id="2147483762" r:id="rId17"/>
    <p:sldLayoutId id="2147483766" r:id="rId18"/>
    <p:sldLayoutId id="2147483814" r:id="rId19"/>
    <p:sldLayoutId id="2147483749" r:id="rId20"/>
    <p:sldLayoutId id="2147483751" r:id="rId21"/>
    <p:sldLayoutId id="2147483752" r:id="rId22"/>
    <p:sldLayoutId id="2147483987" r:id="rId23"/>
    <p:sldLayoutId id="2147483763" r:id="rId24"/>
    <p:sldLayoutId id="2147483744" r:id="rId25"/>
    <p:sldLayoutId id="2147483742" r:id="rId26"/>
    <p:sldLayoutId id="2147483972" r:id="rId27"/>
    <p:sldLayoutId id="2147483989"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xml"/><Relationship Id="rId7" Type="http://schemas.openxmlformats.org/officeDocument/2006/relationships/notesSlide" Target="../notesSlides/notesSlide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28.xml"/><Relationship Id="rId5" Type="http://schemas.openxmlformats.org/officeDocument/2006/relationships/tags" Target="../tags/tag10.xml"/><Relationship Id="rId10" Type="http://schemas.openxmlformats.org/officeDocument/2006/relationships/image" Target="../media/image8.png"/><Relationship Id="rId4" Type="http://schemas.openxmlformats.org/officeDocument/2006/relationships/tags" Target="../tags/tag9.xml"/><Relationship Id="rId9" Type="http://schemas.openxmlformats.org/officeDocument/2006/relationships/image" Target="../media/image1.emf"/></Relationships>
</file>

<file path=ppt/slides/_rels/slide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image" Target="../media/image9.png"/><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notesSlide" Target="../notesSlides/notesSlide2.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29" Type="http://schemas.openxmlformats.org/officeDocument/2006/relationships/image" Target="../media/image11.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slideLayout" Target="../slideLayouts/slideLayout28.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28" Type="http://schemas.openxmlformats.org/officeDocument/2006/relationships/image" Target="../media/image1.emf"/><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image" Target="../media/image10.png"/><Relationship Id="rId30" Type="http://schemas.openxmlformats.org/officeDocument/2006/relationships/hyperlink" Target="education.oracle.com/oci" TargetMode="External"/></Relationships>
</file>

<file path=ppt/slides/_rels/slide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image" Target="../media/image1.emf"/><Relationship Id="rId26" Type="http://schemas.openxmlformats.org/officeDocument/2006/relationships/hyperlink" Target="https://learn.oracle.com/ols/learning-path/become-an-application-integration-specialist/35538/98851" TargetMode="External"/><Relationship Id="rId3" Type="http://schemas.openxmlformats.org/officeDocument/2006/relationships/tags" Target="../tags/tag36.xml"/><Relationship Id="rId21" Type="http://schemas.openxmlformats.org/officeDocument/2006/relationships/hyperlink" Target="https://learn.oracle.com/ols/learning-path/become-an-oci-foundation-associate/35644/98057" TargetMode="External"/><Relationship Id="rId34" Type="http://schemas.openxmlformats.org/officeDocument/2006/relationships/hyperlink" Target="https://learn.oracle.com/ols/learning-path/become-an-oracle-cloud-database-migration-and-integration-specialist/35538/92250" TargetMode="Externa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image" Target="../media/image13.png"/><Relationship Id="rId25" Type="http://schemas.openxmlformats.org/officeDocument/2006/relationships/hyperlink" Target="https://learn.oracle.com/ols/learning-path/become-an-autonomous-database-specialist/35538/97809" TargetMode="External"/><Relationship Id="rId33" Type="http://schemas.openxmlformats.org/officeDocument/2006/relationships/hyperlink" Target="https://learn.oracle.com/ols/learning-path/become-a-business-analytics-expert/35538/91371" TargetMode="External"/><Relationship Id="rId2" Type="http://schemas.openxmlformats.org/officeDocument/2006/relationships/tags" Target="../tags/tag35.xml"/><Relationship Id="rId16" Type="http://schemas.openxmlformats.org/officeDocument/2006/relationships/image" Target="../media/image12.jpeg"/><Relationship Id="rId20" Type="http://schemas.openxmlformats.org/officeDocument/2006/relationships/hyperlink" Target="https://education.oracle.com/oracle-oci-certification" TargetMode="External"/><Relationship Id="rId29" Type="http://schemas.openxmlformats.org/officeDocument/2006/relationships/hyperlink" Target="https://learn.oracle.com/ols/learning-path/become-a-digital-assistant-developer/35538/91396" TargetMode="Externa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hyperlink" Target="https://learn.oracle.com/ols/learning-path/become-oci-architect-professional/35538/97984" TargetMode="External"/><Relationship Id="rId32" Type="http://schemas.openxmlformats.org/officeDocument/2006/relationships/hyperlink" Target="https://learn.oracle.com/ols/learning-path/become-oci-developer-associate/35538/99037" TargetMode="External"/><Relationship Id="rId5" Type="http://schemas.openxmlformats.org/officeDocument/2006/relationships/tags" Target="../tags/tag38.xml"/><Relationship Id="rId15" Type="http://schemas.openxmlformats.org/officeDocument/2006/relationships/notesSlide" Target="../notesSlides/notesSlide3.xml"/><Relationship Id="rId23" Type="http://schemas.openxmlformats.org/officeDocument/2006/relationships/hyperlink" Target="https://learn.oracle.com/ols/learning-path/become-an-oci-cloud-operations-associate/35538/98023" TargetMode="External"/><Relationship Id="rId28" Type="http://schemas.openxmlformats.org/officeDocument/2006/relationships/hyperlink" Target="https://learn.oracle.com/ols/learning-path/become-a-sites-developer/35538/57593" TargetMode="External"/><Relationship Id="rId36" Type="http://schemas.openxmlformats.org/officeDocument/2006/relationships/image" Target="../media/image11.png"/><Relationship Id="rId10" Type="http://schemas.openxmlformats.org/officeDocument/2006/relationships/tags" Target="../tags/tag43.xml"/><Relationship Id="rId19" Type="http://schemas.openxmlformats.org/officeDocument/2006/relationships/image" Target="../media/image14.png"/><Relationship Id="rId31" Type="http://schemas.openxmlformats.org/officeDocument/2006/relationships/hyperlink" Target="https://learn.oracle.com/ols/learning-path/become-an-oracle-management-cloud-administrator/35538/91205" TargetMode="Externa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slideLayout" Target="../slideLayouts/slideLayout15.xml"/><Relationship Id="rId22" Type="http://schemas.openxmlformats.org/officeDocument/2006/relationships/hyperlink" Target="https://learn.oracle.com/ols/learning-path/become-an-oci-architect-associate/35538/98012" TargetMode="External"/><Relationship Id="rId27" Type="http://schemas.openxmlformats.org/officeDocument/2006/relationships/hyperlink" Target="https://learn.oracle.com/ols/learning-path/become-a-cloud-security-administrator/35538/98653" TargetMode="External"/><Relationship Id="rId30" Type="http://schemas.openxmlformats.org/officeDocument/2006/relationships/hyperlink" Target="https://learn.oracle.com/ols/learning-path/become-a-cloud-app-developer/35538/91389" TargetMode="External"/><Relationship Id="rId35" Type="http://schemas.openxmlformats.org/officeDocument/2006/relationships/hyperlink" Target="https://learn.oracle.com/ols/learning-path/become-an-oracle-cloud-database-services-specialist/35538/9140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hyperlink" Target="https://learn.oracle.com/ols/home/oracle-cloud-infrastructure-learning-subscription/35644" TargetMode="Externa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hyperlink" Target="http://education.oracle.com/oci" TargetMode="External"/><Relationship Id="rId2" Type="http://schemas.openxmlformats.org/officeDocument/2006/relationships/tags" Target="../tags/tag51.xml"/><Relationship Id="rId16" Type="http://schemas.openxmlformats.org/officeDocument/2006/relationships/image" Target="../media/image15.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8.png"/><Relationship Id="rId5" Type="http://schemas.openxmlformats.org/officeDocument/2006/relationships/tags" Target="../tags/tag54.xml"/><Relationship Id="rId15" Type="http://schemas.openxmlformats.org/officeDocument/2006/relationships/hyperlink" Target="https://learn.oracle.com/ols/home/application-development-learning-subscription/37192" TargetMode="External"/><Relationship Id="rId10" Type="http://schemas.openxmlformats.org/officeDocument/2006/relationships/image" Target="../media/image1.emf"/><Relationship Id="rId4" Type="http://schemas.openxmlformats.org/officeDocument/2006/relationships/tags" Target="../tags/tag53.xml"/><Relationship Id="rId9" Type="http://schemas.openxmlformats.org/officeDocument/2006/relationships/slideLayout" Target="../slideLayouts/slideLayout28.xml"/><Relationship Id="rId14" Type="http://schemas.openxmlformats.org/officeDocument/2006/relationships/hyperlink" Target="https://learn.oracle.com/ols/home/data-management-learning-subscription/35573"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learn.oracle.com/ols/learning-path/become-an-oci-architect-associate/35538/98012" TargetMode="External"/><Relationship Id="rId2" Type="http://schemas.openxmlformats.org/officeDocument/2006/relationships/hyperlink" Target="https://learn.oracle.com/ols/learning-path/become-an-oci-foundation-associate/35644/98057" TargetMode="External"/><Relationship Id="rId1" Type="http://schemas.openxmlformats.org/officeDocument/2006/relationships/slideLayout" Target="../slideLayouts/slideLayout3.xml"/><Relationship Id="rId6" Type="http://schemas.openxmlformats.org/officeDocument/2006/relationships/hyperlink" Target="https://learn.oracle.com/ols/learning-path/become-an-autonomous-database-specialist/35538/97809" TargetMode="External"/><Relationship Id="rId5" Type="http://schemas.openxmlformats.org/officeDocument/2006/relationships/hyperlink" Target="https://learn.oracle.com/ols/learning-path/become-oci-architect-professional/35538/97984" TargetMode="External"/><Relationship Id="rId4" Type="http://schemas.openxmlformats.org/officeDocument/2006/relationships/hyperlink" Target="https://learn.oracle.com/ols/learning-path/become-an-oci-cloud-operations-associate/35538/98023"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earn.oracle.com/ols/learning-path/become-an-application-integration-specialist/35538/98851" TargetMode="External"/><Relationship Id="rId2" Type="http://schemas.openxmlformats.org/officeDocument/2006/relationships/hyperlink" Target="https://learn.oracle.com/ols/learning-path/become-oci-developer-associate/35538/99037" TargetMode="External"/><Relationship Id="rId1" Type="http://schemas.openxmlformats.org/officeDocument/2006/relationships/slideLayout" Target="../slideLayouts/slideLayout3.xml"/><Relationship Id="rId6" Type="http://schemas.openxmlformats.org/officeDocument/2006/relationships/hyperlink" Target="https://learn.oracle.com/ols/learning-path/become-a-cloud-app-developer/35538/91389" TargetMode="External"/><Relationship Id="rId5" Type="http://schemas.openxmlformats.org/officeDocument/2006/relationships/hyperlink" Target="https://learn.oracle.com/ols/learning-path/become-a-digital-assistant-developer/35538/91396" TargetMode="External"/><Relationship Id="rId4" Type="http://schemas.openxmlformats.org/officeDocument/2006/relationships/hyperlink" Target="https://learn.oracle.com/ols/learning-path/become-a-sites-developer/35538/5759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earn.oracle.com/ols/learning-path/become-an-oracle-management-cloud-administrator/35538/91205" TargetMode="External"/><Relationship Id="rId2" Type="http://schemas.openxmlformats.org/officeDocument/2006/relationships/hyperlink" Target="https://learn.oracle.com/ols/learning-path/become-a-cloud-security-administrator/35538/98653" TargetMode="External"/><Relationship Id="rId1" Type="http://schemas.openxmlformats.org/officeDocument/2006/relationships/slideLayout" Target="../slideLayouts/slideLayout3.xml"/><Relationship Id="rId6" Type="http://schemas.openxmlformats.org/officeDocument/2006/relationships/hyperlink" Target="https://learn.oracle.com/ols/learning-path/become-an-oracle-cloud-database-services-specialist/35538/91401" TargetMode="External"/><Relationship Id="rId5" Type="http://schemas.openxmlformats.org/officeDocument/2006/relationships/hyperlink" Target="https://learn.oracle.com/ols/learning-path/become-an-oracle-cloud-database-migration-and-integration-specialist/35538/92250" TargetMode="External"/><Relationship Id="rId4" Type="http://schemas.openxmlformats.org/officeDocument/2006/relationships/hyperlink" Target="https://learn.oracle.com/ols/learning-path/become-a-business-analytics-expert/35538/91371"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60.xml"/><Relationship Id="rId7" Type="http://schemas.openxmlformats.org/officeDocument/2006/relationships/image" Target="../media/image1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28.xml"/><Relationship Id="rId5" Type="http://schemas.openxmlformats.org/officeDocument/2006/relationships/tags" Target="../tags/tag62.xml"/><Relationship Id="rId10" Type="http://schemas.openxmlformats.org/officeDocument/2006/relationships/image" Target="../media/image17.png"/><Relationship Id="rId4" Type="http://schemas.openxmlformats.org/officeDocument/2006/relationships/tags" Target="../tags/tag61.xml"/><Relationship Id="rId9"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10;&#10;Description automatically generated">
            <a:extLst>
              <a:ext uri="{FF2B5EF4-FFF2-40B4-BE49-F238E27FC236}">
                <a16:creationId xmlns:a16="http://schemas.microsoft.com/office/drawing/2014/main" xmlns="" id="{CB91B7E0-A5D6-AC45-B90D-93F5409659DC}"/>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rcRect l="36900" t="24580" r="23255" b="-5071"/>
          <a:stretch>
            <a:fillRect/>
          </a:stretch>
        </p:blipFill>
        <p:spPr>
          <a:xfrm>
            <a:off x="3511296" y="311797"/>
            <a:ext cx="8700582" cy="7007546"/>
          </a:xfrm>
          <a:prstGeom prst="rect">
            <a:avLst/>
          </a:prstGeom>
        </p:spPr>
      </p:pic>
      <p:pic>
        <p:nvPicPr>
          <p:cNvPr id="19" name="OTag">
            <a:extLst>
              <a:ext uri="{FF2B5EF4-FFF2-40B4-BE49-F238E27FC236}">
                <a16:creationId xmlns:a16="http://schemas.microsoft.com/office/drawing/2014/main" xmlns="" id="{15389DB0-74A0-D248-A05D-894E72259F02}"/>
              </a:ext>
              <a:ext uri="{C183D7F6-B498-43B3-948B-1728B52AA6E4}">
                <adec:decorative xmlns:adec="http://schemas.microsoft.com/office/drawing/2017/decorative" xmlns="" val="1"/>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4" name="Picture 23" descr="Logo&#10;&#10;Description automatically generated">
            <a:extLst>
              <a:ext uri="{FF2B5EF4-FFF2-40B4-BE49-F238E27FC236}">
                <a16:creationId xmlns:a16="http://schemas.microsoft.com/office/drawing/2014/main" xmlns="" id="{C0C7A78B-3182-2342-A4E3-57FD287BAA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t="31914"/>
          <a:stretch>
            <a:fillRect/>
          </a:stretch>
        </p:blipFill>
        <p:spPr>
          <a:xfrm>
            <a:off x="9509368" y="311797"/>
            <a:ext cx="2176664" cy="426942"/>
          </a:xfrm>
          <a:prstGeom prst="rect">
            <a:avLst/>
          </a:prstGeom>
        </p:spPr>
      </p:pic>
      <p:sp>
        <p:nvSpPr>
          <p:cNvPr id="8" name="TextBox 7">
            <a:extLst>
              <a:ext uri="{FF2B5EF4-FFF2-40B4-BE49-F238E27FC236}">
                <a16:creationId xmlns:a16="http://schemas.microsoft.com/office/drawing/2014/main" xmlns="" id="{E27E9297-68D2-0B4F-9BBD-F3CE5943585E}"/>
              </a:ext>
            </a:extLst>
          </p:cNvPr>
          <p:cNvSpPr txBox="1"/>
          <p:nvPr>
            <p:custDataLst>
              <p:tags r:id="rId4"/>
            </p:custDataLst>
          </p:nvPr>
        </p:nvSpPr>
        <p:spPr>
          <a:xfrm>
            <a:off x="430487" y="2126193"/>
            <a:ext cx="5828073" cy="3908762"/>
          </a:xfrm>
          <a:prstGeom prst="rect">
            <a:avLst/>
          </a:prstGeom>
          <a:noFill/>
        </p:spPr>
        <p:txBody>
          <a:bodyPr wrap="square" lIns="0" rtlCol="0">
            <a:spAutoFit/>
          </a:bodyPr>
          <a:lstStyle/>
          <a:p>
            <a:pPr>
              <a:spcAft>
                <a:spcPts val="1200"/>
              </a:spcAft>
            </a:pPr>
            <a:r>
              <a:rPr lang="en-US" sz="3000" dirty="0" smtClean="0">
                <a:solidFill>
                  <a:srgbClr val="312D2A"/>
                </a:solidFill>
                <a:latin typeface="Oracle Sans Light" panose="020B0403020204020204" pitchFamily="34" charset="0"/>
                <a:cs typeface="Oracle Sans Light" panose="020B0403020204020204" pitchFamily="34" charset="0"/>
              </a:rPr>
              <a:t>Oracle University Free </a:t>
            </a:r>
            <a:r>
              <a:rPr lang="en-US" sz="3000" dirty="0">
                <a:solidFill>
                  <a:srgbClr val="312D2A"/>
                </a:solidFill>
                <a:latin typeface="Oracle Sans Light" panose="020B0403020204020204" pitchFamily="34" charset="0"/>
                <a:cs typeface="Oracle Sans Light" panose="020B0403020204020204" pitchFamily="34" charset="0"/>
              </a:rPr>
              <a:t>Training and Certification </a:t>
            </a:r>
            <a:r>
              <a:rPr lang="en-US" sz="3000" dirty="0" smtClean="0">
                <a:solidFill>
                  <a:srgbClr val="312D2A"/>
                </a:solidFill>
                <a:latin typeface="Oracle Sans Light" panose="020B0403020204020204" pitchFamily="34" charset="0"/>
                <a:cs typeface="Oracle Sans Light" panose="020B0403020204020204" pitchFamily="34" charset="0"/>
              </a:rPr>
              <a:t>Program</a:t>
            </a:r>
          </a:p>
          <a:p>
            <a:pPr marL="914400" lvl="1" indent="-457200">
              <a:spcAft>
                <a:spcPts val="1200"/>
              </a:spcAft>
              <a:buFont typeface="Arial" panose="020B0604020202020204" pitchFamily="34" charset="0"/>
              <a:buChar char="•"/>
            </a:pPr>
            <a:r>
              <a:rPr lang="en-US" sz="2800" dirty="0" smtClean="0">
                <a:solidFill>
                  <a:srgbClr val="312D2A"/>
                </a:solidFill>
                <a:latin typeface="Oracle Sans Light" panose="020B0403020204020204" pitchFamily="34" charset="0"/>
                <a:cs typeface="Oracle Sans Light" panose="020B0403020204020204" pitchFamily="34" charset="0"/>
              </a:rPr>
              <a:t>Oracle Cloud Infrastructure</a:t>
            </a:r>
          </a:p>
          <a:p>
            <a:pPr marL="914400" lvl="1" indent="-457200">
              <a:spcAft>
                <a:spcPts val="1200"/>
              </a:spcAft>
              <a:buFont typeface="Arial" panose="020B0604020202020204" pitchFamily="34" charset="0"/>
              <a:buChar char="•"/>
            </a:pPr>
            <a:r>
              <a:rPr lang="en-US" sz="2800" dirty="0" smtClean="0">
                <a:solidFill>
                  <a:srgbClr val="312D2A"/>
                </a:solidFill>
                <a:latin typeface="Oracle Sans Light" panose="020B0403020204020204" pitchFamily="34" charset="0"/>
                <a:cs typeface="Oracle Sans Light" panose="020B0403020204020204" pitchFamily="34" charset="0"/>
              </a:rPr>
              <a:t>Application Development</a:t>
            </a:r>
          </a:p>
          <a:p>
            <a:pPr marL="914400" lvl="1" indent="-457200">
              <a:spcAft>
                <a:spcPts val="1200"/>
              </a:spcAft>
              <a:buFont typeface="Arial" panose="020B0604020202020204" pitchFamily="34" charset="0"/>
              <a:buChar char="•"/>
            </a:pPr>
            <a:r>
              <a:rPr lang="en-US" sz="2800" dirty="0" smtClean="0">
                <a:solidFill>
                  <a:srgbClr val="312D2A"/>
                </a:solidFill>
                <a:latin typeface="Oracle Sans Light" panose="020B0403020204020204" pitchFamily="34" charset="0"/>
                <a:cs typeface="Oracle Sans Light" panose="020B0403020204020204" pitchFamily="34" charset="0"/>
              </a:rPr>
              <a:t>Data Management</a:t>
            </a:r>
          </a:p>
          <a:p>
            <a:pPr>
              <a:spcAft>
                <a:spcPts val="1200"/>
              </a:spcAft>
            </a:pPr>
            <a:r>
              <a:rPr lang="en-US" sz="2400" b="1" dirty="0">
                <a:solidFill>
                  <a:srgbClr val="2B6242"/>
                </a:solidFill>
                <a:latin typeface="Oracle Sans Extra Bold" panose="020B0503020204020204" pitchFamily="34" charset="0"/>
                <a:cs typeface="Oracle Sans Extra Bold" panose="020B0503020204020204" pitchFamily="34" charset="0"/>
              </a:rPr>
              <a:t/>
            </a:r>
            <a:br>
              <a:rPr lang="en-US" sz="2400" b="1" dirty="0">
                <a:solidFill>
                  <a:srgbClr val="2B6242"/>
                </a:solidFill>
                <a:latin typeface="Oracle Sans Extra Bold" panose="020B0503020204020204" pitchFamily="34" charset="0"/>
                <a:cs typeface="Oracle Sans Extra Bold" panose="020B0503020204020204" pitchFamily="34" charset="0"/>
              </a:rPr>
            </a:br>
            <a:r>
              <a:rPr lang="en-US" dirty="0">
                <a:solidFill>
                  <a:srgbClr val="312D2A"/>
                </a:solidFill>
                <a:latin typeface="Oracle Sans" panose="020B0503020204020204" pitchFamily="34" charset="0"/>
                <a:cs typeface="Oracle Sans" panose="020B0503020204020204" pitchFamily="34" charset="0"/>
              </a:rPr>
              <a:t/>
            </a:r>
            <a:br>
              <a:rPr lang="en-US" dirty="0">
                <a:solidFill>
                  <a:srgbClr val="312D2A"/>
                </a:solidFill>
                <a:latin typeface="Oracle Sans" panose="020B0503020204020204" pitchFamily="34" charset="0"/>
                <a:cs typeface="Oracle Sans" panose="020B0503020204020204" pitchFamily="34" charset="0"/>
              </a:rPr>
            </a:br>
            <a:r>
              <a:rPr lang="en-US" dirty="0" smtClean="0">
                <a:solidFill>
                  <a:srgbClr val="312D2A"/>
                </a:solidFill>
                <a:latin typeface="Oracle Sans" panose="020B0503020204020204" pitchFamily="34" charset="0"/>
                <a:cs typeface="Oracle Sans" panose="020B0503020204020204" pitchFamily="34" charset="0"/>
              </a:rPr>
              <a:t>September </a:t>
            </a:r>
            <a:r>
              <a:rPr lang="en-US" dirty="0">
                <a:solidFill>
                  <a:srgbClr val="312D2A"/>
                </a:solidFill>
                <a:latin typeface="Oracle Sans" panose="020B0503020204020204" pitchFamily="34" charset="0"/>
                <a:cs typeface="Oracle Sans" panose="020B0503020204020204" pitchFamily="34" charset="0"/>
              </a:rPr>
              <a:t>2021 </a:t>
            </a:r>
          </a:p>
        </p:txBody>
      </p:sp>
      <p:sp>
        <p:nvSpPr>
          <p:cNvPr id="7" name="Footer Placeholder 3">
            <a:extLst>
              <a:ext uri="{FF2B5EF4-FFF2-40B4-BE49-F238E27FC236}">
                <a16:creationId xmlns:a16="http://schemas.microsoft.com/office/drawing/2014/main" xmlns="" id="{56675FC4-8976-9043-9271-855DD1FD3E88}"/>
              </a:ext>
            </a:extLst>
          </p:cNvPr>
          <p:cNvSpPr>
            <a:spLocks noGrp="1"/>
          </p:cNvSpPr>
          <p:nvPr>
            <p:ph type="ftr" sz="quarter" idx="15"/>
            <p:custDataLst>
              <p:tags r:id="rId5"/>
            </p:custDataLst>
          </p:nvPr>
        </p:nvSpPr>
        <p:spPr>
          <a:xfrm>
            <a:off x="430487" y="6355080"/>
            <a:ext cx="5745379" cy="365125"/>
          </a:xfrm>
        </p:spPr>
        <p:txBody>
          <a:bodyPr/>
          <a:lstStyle/>
          <a:p>
            <a:r>
              <a:rPr lang="en-US" dirty="0">
                <a:solidFill>
                  <a:srgbClr val="527F52"/>
                </a:solidFill>
              </a:rPr>
              <a:t>Copyright © 2021, Oracle and/or its affiliates. All rights reserved.</a:t>
            </a:r>
          </a:p>
        </p:txBody>
      </p:sp>
    </p:spTree>
    <p:extLst>
      <p:ext uri="{BB962C8B-B14F-4D97-AF65-F5344CB8AC3E}">
        <p14:creationId xmlns:p14="http://schemas.microsoft.com/office/powerpoint/2010/main" val="338277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ecorated&#10;&#10;Description automatically generated">
            <a:extLst>
              <a:ext uri="{FF2B5EF4-FFF2-40B4-BE49-F238E27FC236}">
                <a16:creationId xmlns:a16="http://schemas.microsoft.com/office/drawing/2014/main" xmlns="" id="{655487F5-222D-614A-B52C-84070B4CAC53}"/>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310720" y="787314"/>
            <a:ext cx="4375312" cy="3195321"/>
          </a:xfrm>
          <a:prstGeom prst="rect">
            <a:avLst/>
          </a:prstGeom>
        </p:spPr>
      </p:pic>
      <p:pic>
        <p:nvPicPr>
          <p:cNvPr id="2" name="Picture 1">
            <a:extLst>
              <a:ext uri="{FF2B5EF4-FFF2-40B4-BE49-F238E27FC236}">
                <a16:creationId xmlns:a16="http://schemas.microsoft.com/office/drawing/2014/main" xmlns="" id="{FE702982-B48B-7B4D-A840-951801E15265}"/>
              </a:ext>
            </a:extLst>
          </p:cNvPr>
          <p:cNvPicPr/>
          <p:nvPr>
            <p:custDataLst>
              <p:tags r:id="rId2"/>
            </p:custDataLst>
          </p:nvPr>
        </p:nvPicPr>
        <p:blipFill>
          <a:blip r:embed="rId27">
            <a:clrChange>
              <a:clrFrom>
                <a:srgbClr val="FFFFFF"/>
              </a:clrFrom>
              <a:clrTo>
                <a:srgbClr val="FFFFFF">
                  <a:alpha val="0"/>
                </a:srgbClr>
              </a:clrTo>
            </a:clrChange>
          </a:blip>
          <a:srcRect b="1021"/>
          <a:stretch>
            <a:fillRect/>
          </a:stretch>
        </p:blipFill>
        <p:spPr>
          <a:xfrm>
            <a:off x="-17405" y="-19050"/>
            <a:ext cx="1648709" cy="6912000"/>
          </a:xfrm>
          <a:prstGeom prst="rect">
            <a:avLst/>
          </a:prstGeom>
        </p:spPr>
      </p:pic>
      <p:pic>
        <p:nvPicPr>
          <p:cNvPr id="19" name="OTag">
            <a:extLst>
              <a:ext uri="{FF2B5EF4-FFF2-40B4-BE49-F238E27FC236}">
                <a16:creationId xmlns:a16="http://schemas.microsoft.com/office/drawing/2014/main" xmlns="" id="{15389DB0-74A0-D248-A05D-894E72259F02}"/>
              </a:ext>
              <a:ext uri="{C183D7F6-B498-43B3-948B-1728B52AA6E4}">
                <adec:decorative xmlns:adec="http://schemas.microsoft.com/office/drawing/2017/decorative" xmlns="" val="1"/>
              </a:ext>
            </a:extLst>
          </p:cNvPr>
          <p:cNvPicPr>
            <a:picLocks noChangeAspect="1"/>
          </p:cNvPicPr>
          <p:nvPr>
            <p:custDataLst>
              <p:tags r:id="rId3"/>
            </p:custDataLst>
          </p:nvPr>
        </p:nvPicPr>
        <p:blipFill>
          <a:blip r:embed="rId28">
            <a:extLst>
              <a:ext uri="{28A0092B-C50C-407E-A947-70E740481C1C}">
                <a14:useLocalDpi xmlns:a14="http://schemas.microsoft.com/office/drawing/2010/main" val="0"/>
              </a:ext>
            </a:extLst>
          </a:blip>
          <a:stretch>
            <a:fillRect/>
          </a:stretch>
        </p:blipFill>
        <p:spPr>
          <a:xfrm>
            <a:off x="11183112" y="6373368"/>
            <a:ext cx="502920" cy="502920"/>
          </a:xfrm>
          <a:prstGeom prst="rect">
            <a:avLst/>
          </a:prstGeom>
        </p:spPr>
      </p:pic>
      <p:sp>
        <p:nvSpPr>
          <p:cNvPr id="11" name="Footer Placeholder 3">
            <a:extLst>
              <a:ext uri="{FF2B5EF4-FFF2-40B4-BE49-F238E27FC236}">
                <a16:creationId xmlns:a16="http://schemas.microsoft.com/office/drawing/2014/main" xmlns="" id="{56675FC4-8976-9043-9271-855DD1FD3E88}"/>
              </a:ext>
            </a:extLst>
          </p:cNvPr>
          <p:cNvSpPr>
            <a:spLocks noGrp="1"/>
          </p:cNvSpPr>
          <p:nvPr>
            <p:ph type="ftr" sz="quarter" idx="15"/>
            <p:custDataLst>
              <p:tags r:id="rId4"/>
            </p:custDataLst>
          </p:nvPr>
        </p:nvSpPr>
        <p:spPr>
          <a:xfrm>
            <a:off x="1796376" y="6492875"/>
            <a:ext cx="5745379" cy="365125"/>
          </a:xfrm>
        </p:spPr>
        <p:txBody>
          <a:bodyPr/>
          <a:lstStyle/>
          <a:p>
            <a:r>
              <a:rPr lang="en-US" dirty="0">
                <a:solidFill>
                  <a:srgbClr val="527F52"/>
                </a:solidFill>
              </a:rPr>
              <a:t>Copyright © 2021, Oracle and/or its affiliates. All rights reserved.</a:t>
            </a:r>
          </a:p>
        </p:txBody>
      </p:sp>
      <p:sp>
        <p:nvSpPr>
          <p:cNvPr id="7" name="TextBox 6">
            <a:extLst>
              <a:ext uri="{FF2B5EF4-FFF2-40B4-BE49-F238E27FC236}">
                <a16:creationId xmlns:a16="http://schemas.microsoft.com/office/drawing/2014/main" xmlns="" id="{E27E9297-68D2-0B4F-9BBD-F3CE5943585E}"/>
              </a:ext>
            </a:extLst>
          </p:cNvPr>
          <p:cNvSpPr txBox="1"/>
          <p:nvPr>
            <p:custDataLst>
              <p:tags r:id="rId5"/>
            </p:custDataLst>
          </p:nvPr>
        </p:nvSpPr>
        <p:spPr>
          <a:xfrm>
            <a:off x="1801504" y="367140"/>
            <a:ext cx="10212696" cy="584775"/>
          </a:xfrm>
          <a:prstGeom prst="rect">
            <a:avLst/>
          </a:prstGeom>
          <a:noFill/>
        </p:spPr>
        <p:txBody>
          <a:bodyPr wrap="square" lIns="0" rtlCol="0">
            <a:spAutoFit/>
          </a:bodyPr>
          <a:lstStyle/>
          <a:p>
            <a:pPr>
              <a:spcAft>
                <a:spcPts val="1200"/>
              </a:spcAft>
            </a:pPr>
            <a:r>
              <a:rPr lang="en-US" sz="3200" dirty="0">
                <a:solidFill>
                  <a:srgbClr val="312D2A"/>
                </a:solidFill>
                <a:cs typeface="Oracle Sans Light" panose="020B0403020204020204" pitchFamily="34" charset="0"/>
              </a:rPr>
              <a:t>Free </a:t>
            </a:r>
            <a:r>
              <a:rPr lang="en-US" sz="3200" dirty="0" smtClean="0">
                <a:solidFill>
                  <a:srgbClr val="312D2A"/>
                </a:solidFill>
                <a:cs typeface="Oracle Sans Light" panose="020B0403020204020204" pitchFamily="34" charset="0"/>
              </a:rPr>
              <a:t>Training </a:t>
            </a:r>
            <a:r>
              <a:rPr lang="en-US" sz="3200" dirty="0">
                <a:solidFill>
                  <a:srgbClr val="312D2A"/>
                </a:solidFill>
                <a:cs typeface="Oracle Sans Light" panose="020B0403020204020204" pitchFamily="34" charset="0"/>
              </a:rPr>
              <a:t>and Free Certification*</a:t>
            </a:r>
          </a:p>
        </p:txBody>
      </p:sp>
      <p:sp>
        <p:nvSpPr>
          <p:cNvPr id="8" name="TextBox 7">
            <a:extLst>
              <a:ext uri="{FF2B5EF4-FFF2-40B4-BE49-F238E27FC236}">
                <a16:creationId xmlns:a16="http://schemas.microsoft.com/office/drawing/2014/main" xmlns="" id="{E27E9297-68D2-0B4F-9BBD-F3CE5943585E}"/>
              </a:ext>
            </a:extLst>
          </p:cNvPr>
          <p:cNvSpPr txBox="1"/>
          <p:nvPr>
            <p:custDataLst>
              <p:tags r:id="rId6"/>
            </p:custDataLst>
          </p:nvPr>
        </p:nvSpPr>
        <p:spPr>
          <a:xfrm>
            <a:off x="1799596" y="1240205"/>
            <a:ext cx="6293330" cy="4755148"/>
          </a:xfrm>
          <a:prstGeom prst="rect">
            <a:avLst/>
          </a:prstGeom>
          <a:noFill/>
        </p:spPr>
        <p:txBody>
          <a:bodyPr wrap="square" lIns="0" rtlCol="0">
            <a:spAutoFit/>
          </a:bodyPr>
          <a:lstStyle/>
          <a:p>
            <a:pPr marL="0" marR="0">
              <a:spcBef>
                <a:spcPts val="0"/>
              </a:spcBef>
              <a:spcAft>
                <a:spcPts val="600"/>
              </a:spcAft>
            </a:pPr>
            <a:r>
              <a:rPr lang="en-US" sz="1600" dirty="0">
                <a:solidFill>
                  <a:srgbClr val="323130"/>
                </a:solidFill>
                <a:effectLst/>
                <a:ea typeface="Times New Roman" panose="02020603050405020304" pitchFamily="18" charset="0"/>
              </a:rPr>
              <a:t>The Oracle University Free </a:t>
            </a:r>
            <a:r>
              <a:rPr lang="en-US" sz="1600" dirty="0" smtClean="0">
                <a:solidFill>
                  <a:srgbClr val="323130"/>
                </a:solidFill>
                <a:effectLst/>
                <a:ea typeface="Times New Roman" panose="02020603050405020304" pitchFamily="18" charset="0"/>
              </a:rPr>
              <a:t>OCI, Application Development and Data Management </a:t>
            </a:r>
            <a:r>
              <a:rPr lang="en-US" sz="1600" dirty="0">
                <a:solidFill>
                  <a:srgbClr val="323130"/>
                </a:solidFill>
                <a:effectLst/>
                <a:ea typeface="Times New Roman" panose="02020603050405020304" pitchFamily="18" charset="0"/>
              </a:rPr>
              <a:t>Training and Certification Program allows </a:t>
            </a:r>
            <a:r>
              <a:rPr lang="en-US" sz="1600" dirty="0" smtClean="0">
                <a:solidFill>
                  <a:srgbClr val="323130"/>
                </a:solidFill>
                <a:effectLst/>
                <a:ea typeface="Times New Roman" panose="02020603050405020304" pitchFamily="18" charset="0"/>
              </a:rPr>
              <a:t>you </a:t>
            </a:r>
            <a:r>
              <a:rPr lang="en-US" sz="1600" dirty="0">
                <a:solidFill>
                  <a:srgbClr val="323130"/>
                </a:solidFill>
                <a:effectLst/>
                <a:ea typeface="Times New Roman" panose="02020603050405020304" pitchFamily="18" charset="0"/>
              </a:rPr>
              <a:t>to gain a functional knowledge of Oracle </a:t>
            </a:r>
            <a:r>
              <a:rPr lang="en-US" sz="1600" dirty="0" smtClean="0">
                <a:solidFill>
                  <a:srgbClr val="323130"/>
                </a:solidFill>
                <a:effectLst/>
                <a:ea typeface="Times New Roman" panose="02020603050405020304" pitchFamily="18" charset="0"/>
              </a:rPr>
              <a:t>technology solutions </a:t>
            </a:r>
            <a:r>
              <a:rPr lang="en-US" sz="1600" dirty="0">
                <a:solidFill>
                  <a:srgbClr val="323130"/>
                </a:solidFill>
                <a:effectLst/>
                <a:ea typeface="Times New Roman" panose="02020603050405020304" pitchFamily="18" charset="0"/>
              </a:rPr>
              <a:t>and includes:</a:t>
            </a:r>
          </a:p>
          <a:p>
            <a:pPr marL="285750" indent="-285750">
              <a:spcAft>
                <a:spcPts val="600"/>
              </a:spcAft>
              <a:buFont typeface="Arial" panose="020B0604020202020204" pitchFamily="34" charset="0"/>
              <a:buChar char="•"/>
            </a:pPr>
            <a:r>
              <a:rPr lang="en-GB" sz="1400" dirty="0">
                <a:solidFill>
                  <a:srgbClr val="323130"/>
                </a:solidFill>
              </a:rPr>
              <a:t>Access to the entire digital </a:t>
            </a:r>
            <a:r>
              <a:rPr lang="en-GB" sz="1400" dirty="0" smtClean="0">
                <a:solidFill>
                  <a:srgbClr val="323130"/>
                </a:solidFill>
              </a:rPr>
              <a:t>OCI, Application Development and Data Management </a:t>
            </a:r>
            <a:r>
              <a:rPr lang="en-GB" sz="1400" dirty="0">
                <a:solidFill>
                  <a:srgbClr val="323130"/>
                </a:solidFill>
              </a:rPr>
              <a:t>training catalogue (all levels, multiple role </a:t>
            </a:r>
            <a:r>
              <a:rPr lang="en-GB" sz="1400" dirty="0" smtClean="0">
                <a:solidFill>
                  <a:srgbClr val="323130"/>
                </a:solidFill>
              </a:rPr>
              <a:t>types – More than 500 hours of content)</a:t>
            </a:r>
            <a:endParaRPr lang="en-GB" sz="1400" dirty="0">
              <a:solidFill>
                <a:srgbClr val="323130"/>
              </a:solidFill>
            </a:endParaRPr>
          </a:p>
          <a:p>
            <a:pPr marL="285750" indent="-285750">
              <a:spcAft>
                <a:spcPts val="600"/>
              </a:spcAft>
              <a:buFont typeface="Arial" panose="020B0604020202020204" pitchFamily="34" charset="0"/>
              <a:buChar char="•"/>
            </a:pPr>
            <a:r>
              <a:rPr lang="en-US" sz="1400" dirty="0">
                <a:solidFill>
                  <a:srgbClr val="323130"/>
                </a:solidFill>
              </a:rPr>
              <a:t>Learning paths for OCI Foundations, OCI Architect Associate, OCI Operations, OCI Architect Professional, and more</a:t>
            </a:r>
          </a:p>
          <a:p>
            <a:pPr marL="285750" indent="-285750">
              <a:spcAft>
                <a:spcPts val="600"/>
              </a:spcAft>
              <a:buFont typeface="Arial" panose="020B0604020202020204" pitchFamily="34" charset="0"/>
              <a:buChar char="•"/>
            </a:pPr>
            <a:r>
              <a:rPr lang="en-US" sz="1400" dirty="0">
                <a:solidFill>
                  <a:srgbClr val="323130"/>
                </a:solidFill>
              </a:rPr>
              <a:t>Free certification exams </a:t>
            </a:r>
            <a:r>
              <a:rPr lang="en-US" sz="1400" dirty="0" smtClean="0">
                <a:solidFill>
                  <a:srgbClr val="323130"/>
                </a:solidFill>
              </a:rPr>
              <a:t>for 15 associated certifications from now until December 31, 2021  </a:t>
            </a:r>
          </a:p>
          <a:p>
            <a:pPr marL="285750" indent="-285750">
              <a:spcAft>
                <a:spcPts val="600"/>
              </a:spcAft>
              <a:buFont typeface="Arial" panose="020B0604020202020204" pitchFamily="34" charset="0"/>
              <a:buChar char="•"/>
            </a:pPr>
            <a:r>
              <a:rPr lang="en-US" sz="1400" dirty="0" smtClean="0">
                <a:effectLst/>
                <a:ea typeface="Times New Roman" panose="02020603050405020304" pitchFamily="18" charset="0"/>
              </a:rPr>
              <a:t>Exam </a:t>
            </a:r>
            <a:r>
              <a:rPr lang="en-US" sz="1400" dirty="0">
                <a:effectLst/>
                <a:ea typeface="Times New Roman" panose="02020603050405020304" pitchFamily="18" charset="0"/>
              </a:rPr>
              <a:t>preparation courses</a:t>
            </a:r>
          </a:p>
          <a:p>
            <a:pPr marL="285750" indent="-285750">
              <a:spcAft>
                <a:spcPts val="600"/>
              </a:spcAft>
              <a:buFont typeface="Arial" panose="020B0604020202020204" pitchFamily="34" charset="0"/>
              <a:buChar char="•"/>
            </a:pPr>
            <a:r>
              <a:rPr lang="en-US" sz="1400" dirty="0" smtClean="0">
                <a:effectLst/>
                <a:ea typeface="Times New Roman" panose="02020603050405020304" pitchFamily="18" charset="0"/>
              </a:rPr>
              <a:t>Skill </a:t>
            </a:r>
            <a:r>
              <a:rPr lang="en-US" sz="1400" dirty="0">
                <a:ea typeface="Times New Roman" panose="02020603050405020304" pitchFamily="18" charset="0"/>
              </a:rPr>
              <a:t>c</a:t>
            </a:r>
            <a:r>
              <a:rPr lang="en-US" sz="1400" dirty="0" smtClean="0">
                <a:ea typeface="Times New Roman" panose="02020603050405020304" pitchFamily="18" charset="0"/>
              </a:rPr>
              <a:t>hecks &amp; </a:t>
            </a:r>
            <a:r>
              <a:rPr lang="en-US" sz="1400" dirty="0">
                <a:ea typeface="Times New Roman" panose="02020603050405020304" pitchFamily="18" charset="0"/>
              </a:rPr>
              <a:t>p</a:t>
            </a:r>
            <a:r>
              <a:rPr lang="en-US" sz="1400" dirty="0" smtClean="0">
                <a:effectLst/>
                <a:ea typeface="Times New Roman" panose="02020603050405020304" pitchFamily="18" charset="0"/>
              </a:rPr>
              <a:t>ractice </a:t>
            </a:r>
            <a:r>
              <a:rPr lang="en-US" sz="1400" dirty="0">
                <a:effectLst/>
                <a:ea typeface="Times New Roman" panose="02020603050405020304" pitchFamily="18" charset="0"/>
              </a:rPr>
              <a:t>exams</a:t>
            </a:r>
          </a:p>
          <a:p>
            <a:pPr marL="285750" indent="-285750">
              <a:spcAft>
                <a:spcPts val="600"/>
              </a:spcAft>
              <a:buFont typeface="Arial" panose="020B0604020202020204" pitchFamily="34" charset="0"/>
              <a:buChar char="•"/>
            </a:pPr>
            <a:r>
              <a:rPr lang="en-US" sz="1400" dirty="0">
                <a:effectLst/>
                <a:ea typeface="Times New Roman" panose="02020603050405020304" pitchFamily="18" charset="0"/>
              </a:rPr>
              <a:t>Live sessions</a:t>
            </a:r>
          </a:p>
          <a:p>
            <a:pPr marL="285750" indent="-285750">
              <a:buFont typeface="Arial" panose="020B0604020202020204" pitchFamily="34" charset="0"/>
              <a:buChar char="•"/>
            </a:pPr>
            <a:endParaRPr lang="en-US" sz="16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sz="1600" dirty="0">
              <a:solidFill>
                <a:srgbClr val="323130"/>
              </a:solidFill>
            </a:endParaRPr>
          </a:p>
          <a:p>
            <a:pPr marL="285750" indent="-285750">
              <a:buFont typeface="Arial" panose="020B0604020202020204" pitchFamily="34" charset="0"/>
              <a:buChar char="•"/>
            </a:pPr>
            <a:endParaRPr lang="en-US" sz="1600" dirty="0">
              <a:solidFill>
                <a:srgbClr val="323130"/>
              </a:solidFill>
            </a:endParaRPr>
          </a:p>
          <a:p>
            <a:pPr marL="285750" marR="0" indent="-285750">
              <a:spcBef>
                <a:spcPts val="0"/>
              </a:spcBef>
              <a:spcAft>
                <a:spcPts val="0"/>
              </a:spcAft>
              <a:buFont typeface="Arial" panose="020B0604020202020204" pitchFamily="34" charset="0"/>
              <a:buChar char="•"/>
            </a:pPr>
            <a:endParaRPr lang="en-US" sz="1600" dirty="0">
              <a:effectLst/>
              <a:ea typeface="Times New Roman" panose="02020603050405020304" pitchFamily="18" charset="0"/>
            </a:endParaRPr>
          </a:p>
        </p:txBody>
      </p:sp>
      <p:grpSp>
        <p:nvGrpSpPr>
          <p:cNvPr id="55" name="Group 54"/>
          <p:cNvGrpSpPr/>
          <p:nvPr>
            <p:custDataLst>
              <p:tags r:id="rId7"/>
            </p:custDataLst>
          </p:nvPr>
        </p:nvGrpSpPr>
        <p:grpSpPr>
          <a:xfrm>
            <a:off x="6417961" y="3990634"/>
            <a:ext cx="5268071" cy="2163796"/>
            <a:chOff x="6676883" y="3893975"/>
            <a:chExt cx="5268071" cy="2163796"/>
          </a:xfrm>
        </p:grpSpPr>
        <p:sp>
          <p:nvSpPr>
            <p:cNvPr id="25" name="TextBox 24">
              <a:extLst>
                <a:ext uri="{FF2B5EF4-FFF2-40B4-BE49-F238E27FC236}">
                  <a16:creationId xmlns:a16="http://schemas.microsoft.com/office/drawing/2014/main" xmlns="" id="{1CBFAAC6-8C30-BA46-AC09-F64379D0553A}"/>
                </a:ext>
              </a:extLst>
            </p:cNvPr>
            <p:cNvSpPr txBox="1"/>
            <p:nvPr>
              <p:custDataLst>
                <p:tags r:id="rId8"/>
              </p:custDataLst>
            </p:nvPr>
          </p:nvSpPr>
          <p:spPr>
            <a:xfrm>
              <a:off x="8241171" y="3932506"/>
              <a:ext cx="1381241" cy="276999"/>
            </a:xfrm>
            <a:prstGeom prst="rect">
              <a:avLst/>
            </a:prstGeom>
            <a:noFill/>
          </p:spPr>
          <p:txBody>
            <a:bodyPr wrap="square" rtlCol="0">
              <a:spAutoFit/>
            </a:bodyPr>
            <a:lstStyle/>
            <a:p>
              <a:pPr algn="r"/>
              <a:r>
                <a:rPr lang="en-AU" sz="1200">
                  <a:solidFill>
                    <a:srgbClr val="000000"/>
                  </a:solidFill>
                </a:rPr>
                <a:t>OCI Foundations</a:t>
              </a:r>
            </a:p>
          </p:txBody>
        </p:sp>
        <p:cxnSp>
          <p:nvCxnSpPr>
            <p:cNvPr id="26" name="Straight Connector 25">
              <a:extLst>
                <a:ext uri="{FF2B5EF4-FFF2-40B4-BE49-F238E27FC236}">
                  <a16:creationId xmlns:a16="http://schemas.microsoft.com/office/drawing/2014/main" xmlns="" id="{BAC386C8-77B0-E44A-BFDA-8510668FCF6D}"/>
                </a:ext>
              </a:extLst>
            </p:cNvPr>
            <p:cNvCxnSpPr/>
            <p:nvPr>
              <p:custDataLst>
                <p:tags r:id="rId9"/>
              </p:custDataLst>
            </p:nvPr>
          </p:nvCxnSpPr>
          <p:spPr>
            <a:xfrm>
              <a:off x="7670610" y="4263033"/>
              <a:ext cx="1951802" cy="0"/>
            </a:xfrm>
            <a:prstGeom prst="line">
              <a:avLst/>
            </a:prstGeom>
            <a:ln>
              <a:solidFill>
                <a:srgbClr val="638C63"/>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100744D-5405-5E46-919C-B964A547A136}"/>
                </a:ext>
              </a:extLst>
            </p:cNvPr>
            <p:cNvSpPr txBox="1"/>
            <p:nvPr>
              <p:custDataLst>
                <p:tags r:id="rId10"/>
              </p:custDataLst>
            </p:nvPr>
          </p:nvSpPr>
          <p:spPr>
            <a:xfrm>
              <a:off x="7812720" y="4392448"/>
              <a:ext cx="1840906" cy="276999"/>
            </a:xfrm>
            <a:prstGeom prst="rect">
              <a:avLst/>
            </a:prstGeom>
            <a:noFill/>
          </p:spPr>
          <p:txBody>
            <a:bodyPr wrap="square" rtlCol="0">
              <a:spAutoFit/>
            </a:bodyPr>
            <a:lstStyle/>
            <a:p>
              <a:pPr algn="r"/>
              <a:r>
                <a:rPr lang="en-AU" sz="1200">
                  <a:solidFill>
                    <a:srgbClr val="000000"/>
                  </a:solidFill>
                </a:rPr>
                <a:t>OCI Architect Associate</a:t>
              </a:r>
            </a:p>
          </p:txBody>
        </p:sp>
        <p:cxnSp>
          <p:nvCxnSpPr>
            <p:cNvPr id="43" name="Straight Connector 42">
              <a:extLst>
                <a:ext uri="{FF2B5EF4-FFF2-40B4-BE49-F238E27FC236}">
                  <a16:creationId xmlns:a16="http://schemas.microsoft.com/office/drawing/2014/main" xmlns="" id="{B7C54953-2BD1-3343-B078-5848A1218787}"/>
                </a:ext>
              </a:extLst>
            </p:cNvPr>
            <p:cNvCxnSpPr/>
            <p:nvPr>
              <p:custDataLst>
                <p:tags r:id="rId11"/>
              </p:custDataLst>
            </p:nvPr>
          </p:nvCxnSpPr>
          <p:spPr>
            <a:xfrm>
              <a:off x="7670610" y="4708900"/>
              <a:ext cx="1956906" cy="0"/>
            </a:xfrm>
            <a:prstGeom prst="line">
              <a:avLst/>
            </a:prstGeom>
            <a:ln>
              <a:solidFill>
                <a:srgbClr val="638C63"/>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E5076871-F792-C64A-8FE2-BBA3E8D323A4}"/>
                </a:ext>
              </a:extLst>
            </p:cNvPr>
            <p:cNvSpPr txBox="1"/>
            <p:nvPr>
              <p:custDataLst>
                <p:tags r:id="rId12"/>
              </p:custDataLst>
            </p:nvPr>
          </p:nvSpPr>
          <p:spPr>
            <a:xfrm>
              <a:off x="6680471" y="4809205"/>
              <a:ext cx="2941941" cy="276999"/>
            </a:xfrm>
            <a:prstGeom prst="rect">
              <a:avLst/>
            </a:prstGeom>
            <a:noFill/>
          </p:spPr>
          <p:txBody>
            <a:bodyPr wrap="square" rtlCol="0">
              <a:spAutoFit/>
            </a:bodyPr>
            <a:lstStyle/>
            <a:p>
              <a:pPr algn="r"/>
              <a:r>
                <a:rPr lang="en-AU" sz="1200">
                  <a:solidFill>
                    <a:srgbClr val="000000"/>
                  </a:solidFill>
                </a:rPr>
                <a:t>OCI Operations</a:t>
              </a:r>
            </a:p>
          </p:txBody>
        </p:sp>
        <p:cxnSp>
          <p:nvCxnSpPr>
            <p:cNvPr id="29" name="Straight Connector 28">
              <a:extLst>
                <a:ext uri="{FF2B5EF4-FFF2-40B4-BE49-F238E27FC236}">
                  <a16:creationId xmlns:a16="http://schemas.microsoft.com/office/drawing/2014/main" xmlns="" id="{CC1A4B52-D28D-6942-96CB-661325236BC8}"/>
                </a:ext>
              </a:extLst>
            </p:cNvPr>
            <p:cNvCxnSpPr/>
            <p:nvPr>
              <p:custDataLst>
                <p:tags r:id="rId13"/>
              </p:custDataLst>
            </p:nvPr>
          </p:nvCxnSpPr>
          <p:spPr>
            <a:xfrm>
              <a:off x="7670610" y="5160713"/>
              <a:ext cx="3432572" cy="0"/>
            </a:xfrm>
            <a:prstGeom prst="line">
              <a:avLst/>
            </a:prstGeom>
            <a:ln>
              <a:solidFill>
                <a:srgbClr val="638C63"/>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368AC973-8090-864B-A651-E67A764770B5}"/>
                </a:ext>
              </a:extLst>
            </p:cNvPr>
            <p:cNvSpPr txBox="1"/>
            <p:nvPr>
              <p:custDataLst>
                <p:tags r:id="rId14"/>
              </p:custDataLst>
            </p:nvPr>
          </p:nvSpPr>
          <p:spPr>
            <a:xfrm>
              <a:off x="6680471" y="5257128"/>
              <a:ext cx="2941941" cy="276999"/>
            </a:xfrm>
            <a:prstGeom prst="rect">
              <a:avLst/>
            </a:prstGeom>
            <a:noFill/>
          </p:spPr>
          <p:txBody>
            <a:bodyPr wrap="square" rtlCol="0">
              <a:spAutoFit/>
            </a:bodyPr>
            <a:lstStyle/>
            <a:p>
              <a:pPr algn="r"/>
              <a:r>
                <a:rPr lang="en-AU" sz="1200">
                  <a:solidFill>
                    <a:srgbClr val="000000"/>
                  </a:solidFill>
                </a:rPr>
                <a:t>OCI Architect Professional</a:t>
              </a:r>
            </a:p>
          </p:txBody>
        </p:sp>
        <p:cxnSp>
          <p:nvCxnSpPr>
            <p:cNvPr id="41" name="Straight Connector 40">
              <a:extLst>
                <a:ext uri="{FF2B5EF4-FFF2-40B4-BE49-F238E27FC236}">
                  <a16:creationId xmlns:a16="http://schemas.microsoft.com/office/drawing/2014/main" xmlns="" id="{37693FF2-7430-B54B-A0BA-F2D6A4E57022}"/>
                </a:ext>
              </a:extLst>
            </p:cNvPr>
            <p:cNvCxnSpPr/>
            <p:nvPr>
              <p:custDataLst>
                <p:tags r:id="rId15"/>
              </p:custDataLst>
            </p:nvPr>
          </p:nvCxnSpPr>
          <p:spPr>
            <a:xfrm>
              <a:off x="7670610" y="5613614"/>
              <a:ext cx="1951802" cy="0"/>
            </a:xfrm>
            <a:prstGeom prst="line">
              <a:avLst/>
            </a:prstGeom>
            <a:ln>
              <a:solidFill>
                <a:srgbClr val="638C6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646C74D0-7F98-8C47-950A-DA7F3971F83D}"/>
                </a:ext>
              </a:extLst>
            </p:cNvPr>
            <p:cNvSpPr txBox="1"/>
            <p:nvPr>
              <p:custDataLst>
                <p:tags r:id="rId16"/>
              </p:custDataLst>
            </p:nvPr>
          </p:nvSpPr>
          <p:spPr>
            <a:xfrm>
              <a:off x="6676883" y="5693102"/>
              <a:ext cx="2941941" cy="276999"/>
            </a:xfrm>
            <a:prstGeom prst="rect">
              <a:avLst/>
            </a:prstGeom>
            <a:noFill/>
          </p:spPr>
          <p:txBody>
            <a:bodyPr wrap="square" rtlCol="0">
              <a:spAutoFit/>
            </a:bodyPr>
            <a:lstStyle/>
            <a:p>
              <a:pPr algn="r"/>
              <a:r>
                <a:rPr lang="en-AU" sz="1200">
                  <a:solidFill>
                    <a:srgbClr val="000000"/>
                  </a:solidFill>
                </a:rPr>
                <a:t>Autonomous Database</a:t>
              </a:r>
            </a:p>
          </p:txBody>
        </p:sp>
        <p:cxnSp>
          <p:nvCxnSpPr>
            <p:cNvPr id="39" name="Straight Connector 38">
              <a:extLst>
                <a:ext uri="{FF2B5EF4-FFF2-40B4-BE49-F238E27FC236}">
                  <a16:creationId xmlns:a16="http://schemas.microsoft.com/office/drawing/2014/main" xmlns="" id="{2102DDDC-0692-CF4C-AF66-959E905BCBBD}"/>
                </a:ext>
              </a:extLst>
            </p:cNvPr>
            <p:cNvCxnSpPr/>
            <p:nvPr>
              <p:custDataLst>
                <p:tags r:id="rId17"/>
              </p:custDataLst>
            </p:nvPr>
          </p:nvCxnSpPr>
          <p:spPr>
            <a:xfrm>
              <a:off x="7670610" y="6051359"/>
              <a:ext cx="1944627" cy="0"/>
            </a:xfrm>
            <a:prstGeom prst="line">
              <a:avLst/>
            </a:prstGeom>
            <a:ln>
              <a:solidFill>
                <a:srgbClr val="638C6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58192602-B88B-DC4A-9D23-3BFEF4B5E500}"/>
                </a:ext>
              </a:extLst>
            </p:cNvPr>
            <p:cNvCxnSpPr/>
            <p:nvPr>
              <p:custDataLst>
                <p:tags r:id="rId18"/>
              </p:custDataLst>
            </p:nvPr>
          </p:nvCxnSpPr>
          <p:spPr>
            <a:xfrm>
              <a:off x="9622412" y="4263033"/>
              <a:ext cx="1480770" cy="713014"/>
            </a:xfrm>
            <a:prstGeom prst="line">
              <a:avLst/>
            </a:prstGeom>
            <a:ln>
              <a:solidFill>
                <a:srgbClr val="638C6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4A2F1C9A-0B00-594D-9B6F-902E23DD302C}"/>
                </a:ext>
              </a:extLst>
            </p:cNvPr>
            <p:cNvCxnSpPr/>
            <p:nvPr>
              <p:custDataLst>
                <p:tags r:id="rId19"/>
              </p:custDataLst>
            </p:nvPr>
          </p:nvCxnSpPr>
          <p:spPr>
            <a:xfrm flipV="1">
              <a:off x="9622412" y="5226773"/>
              <a:ext cx="1480770" cy="830998"/>
            </a:xfrm>
            <a:prstGeom prst="line">
              <a:avLst/>
            </a:prstGeom>
            <a:ln>
              <a:solidFill>
                <a:srgbClr val="638C6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83FB69F5-DDA8-5448-BD21-EEA95A4F5C4D}"/>
                </a:ext>
              </a:extLst>
            </p:cNvPr>
            <p:cNvCxnSpPr/>
            <p:nvPr>
              <p:custDataLst>
                <p:tags r:id="rId20"/>
              </p:custDataLst>
            </p:nvPr>
          </p:nvCxnSpPr>
          <p:spPr>
            <a:xfrm>
              <a:off x="9622412" y="4711873"/>
              <a:ext cx="1480770" cy="343680"/>
            </a:xfrm>
            <a:prstGeom prst="line">
              <a:avLst/>
            </a:prstGeom>
            <a:ln>
              <a:solidFill>
                <a:srgbClr val="638C6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21F50A99-642B-D343-9DAA-22C2E8B68C3A}"/>
                </a:ext>
              </a:extLst>
            </p:cNvPr>
            <p:cNvCxnSpPr/>
            <p:nvPr>
              <p:custDataLst>
                <p:tags r:id="rId21"/>
              </p:custDataLst>
            </p:nvPr>
          </p:nvCxnSpPr>
          <p:spPr>
            <a:xfrm flipV="1">
              <a:off x="9622412" y="5130062"/>
              <a:ext cx="1480770" cy="483552"/>
            </a:xfrm>
            <a:prstGeom prst="line">
              <a:avLst/>
            </a:prstGeom>
            <a:ln>
              <a:solidFill>
                <a:srgbClr val="638C63"/>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xmlns="" id="{A00448DD-6A27-204B-A656-F476559C3EBC}"/>
                </a:ext>
              </a:extLst>
            </p:cNvPr>
            <p:cNvPicPr>
              <a:picLocks noChangeAspect="1"/>
            </p:cNvPicPr>
            <p:nvPr>
              <p:custDataLst>
                <p:tags r:id="rId22"/>
              </p:custDataLst>
            </p:nvPr>
          </p:nvPicPr>
          <p:blipFill>
            <a:blip r:embed="rId29">
              <a:extLst>
                <a:ext uri="{28A0092B-C50C-407E-A947-70E740481C1C}">
                  <a14:useLocalDpi xmlns:a14="http://schemas.microsoft.com/office/drawing/2010/main" val="0"/>
                </a:ext>
              </a:extLst>
            </a:blip>
            <a:stretch>
              <a:fillRect/>
            </a:stretch>
          </p:blipFill>
          <p:spPr>
            <a:xfrm>
              <a:off x="10924190" y="4565550"/>
              <a:ext cx="1020764" cy="1020764"/>
            </a:xfrm>
            <a:prstGeom prst="rect">
              <a:avLst/>
            </a:prstGeom>
          </p:spPr>
        </p:pic>
        <p:sp>
          <p:nvSpPr>
            <p:cNvPr id="37" name="TextBox 36">
              <a:extLst>
                <a:ext uri="{FF2B5EF4-FFF2-40B4-BE49-F238E27FC236}">
                  <a16:creationId xmlns:a16="http://schemas.microsoft.com/office/drawing/2014/main" xmlns="" id="{C440E8D3-EA67-0C41-A0B8-1DF2DAD62838}"/>
                </a:ext>
              </a:extLst>
            </p:cNvPr>
            <p:cNvSpPr txBox="1"/>
            <p:nvPr>
              <p:custDataLst>
                <p:tags r:id="rId23"/>
              </p:custDataLst>
            </p:nvPr>
          </p:nvSpPr>
          <p:spPr>
            <a:xfrm rot="16200000">
              <a:off x="6302446" y="4757361"/>
              <a:ext cx="2157659" cy="430887"/>
            </a:xfrm>
            <a:prstGeom prst="rect">
              <a:avLst/>
            </a:prstGeom>
            <a:noFill/>
          </p:spPr>
          <p:txBody>
            <a:bodyPr wrap="square" rtlCol="0">
              <a:spAutoFit/>
            </a:bodyPr>
            <a:lstStyle/>
            <a:p>
              <a:pPr algn="ctr"/>
              <a:r>
                <a:rPr lang="en-AU" sz="1050" b="1" spc="400" dirty="0">
                  <a:solidFill>
                    <a:srgbClr val="638C63"/>
                  </a:solidFill>
                  <a:latin typeface="Oracle Sans" panose="020B0503020204020204" pitchFamily="34" charset="0"/>
                  <a:cs typeface="Oracle Sans" panose="020B0503020204020204" pitchFamily="34" charset="0"/>
                </a:rPr>
                <a:t> CORE OCI COURSES</a:t>
              </a:r>
            </a:p>
          </p:txBody>
        </p:sp>
      </p:grpSp>
      <p:sp>
        <p:nvSpPr>
          <p:cNvPr id="30" name="TextBox 29">
            <a:extLst>
              <a:ext uri="{FF2B5EF4-FFF2-40B4-BE49-F238E27FC236}">
                <a16:creationId xmlns:a16="http://schemas.microsoft.com/office/drawing/2014/main" xmlns="" id="{F4797421-7D62-49FA-B7DD-E0BD0D10079F}"/>
              </a:ext>
            </a:extLst>
          </p:cNvPr>
          <p:cNvSpPr txBox="1"/>
          <p:nvPr/>
        </p:nvSpPr>
        <p:spPr>
          <a:xfrm>
            <a:off x="1629387" y="5053208"/>
            <a:ext cx="5030100" cy="523220"/>
          </a:xfrm>
          <a:prstGeom prst="rect">
            <a:avLst/>
          </a:prstGeom>
          <a:noFill/>
        </p:spPr>
        <p:txBody>
          <a:bodyPr wrap="square">
            <a:spAutoFit/>
          </a:bodyPr>
          <a:lstStyle/>
          <a:p>
            <a:r>
              <a:rPr lang="en-CA" sz="1400" dirty="0" smtClean="0">
                <a:solidFill>
                  <a:srgbClr val="312D2A"/>
                </a:solidFill>
                <a:cs typeface="Oracle Sans Ultra Light" panose="020B0303020204020204" pitchFamily="34" charset="0"/>
              </a:rPr>
              <a:t>*Free </a:t>
            </a:r>
            <a:r>
              <a:rPr lang="en-CA" sz="1400" dirty="0">
                <a:solidFill>
                  <a:srgbClr val="312D2A"/>
                </a:solidFill>
                <a:cs typeface="Oracle Sans Ultra Light" panose="020B0303020204020204" pitchFamily="34" charset="0"/>
              </a:rPr>
              <a:t>OCI Certification when taken between </a:t>
            </a:r>
            <a:r>
              <a:rPr lang="en-CA" sz="1400" b="1" dirty="0">
                <a:solidFill>
                  <a:srgbClr val="312D2A"/>
                </a:solidFill>
                <a:cs typeface="Oracle Sans Ultra Light" panose="020B0303020204020204" pitchFamily="34" charset="0"/>
              </a:rPr>
              <a:t>September 8, 2021, and December 31, 2021</a:t>
            </a:r>
            <a:r>
              <a:rPr lang="en-CA" sz="1400" dirty="0">
                <a:solidFill>
                  <a:srgbClr val="312D2A"/>
                </a:solidFill>
                <a:cs typeface="Oracle Sans Ultra Light" panose="020B0303020204020204" pitchFamily="34" charset="0"/>
              </a:rPr>
              <a:t>.</a:t>
            </a:r>
            <a:endParaRPr lang="en-US" sz="1400" dirty="0"/>
          </a:p>
        </p:txBody>
      </p:sp>
      <p:sp>
        <p:nvSpPr>
          <p:cNvPr id="3" name="TextBox 2"/>
          <p:cNvSpPr txBox="1"/>
          <p:nvPr/>
        </p:nvSpPr>
        <p:spPr>
          <a:xfrm>
            <a:off x="1742706" y="5917354"/>
            <a:ext cx="2730876" cy="369332"/>
          </a:xfrm>
          <a:prstGeom prst="rect">
            <a:avLst/>
          </a:prstGeom>
          <a:noFill/>
          <a:ln w="85725">
            <a:solidFill>
              <a:schemeClr val="accent1">
                <a:alpha val="48000"/>
              </a:schemeClr>
            </a:solidFill>
          </a:ln>
        </p:spPr>
        <p:txBody>
          <a:bodyPr wrap="none" rtlCol="0">
            <a:spAutoFit/>
          </a:bodyPr>
          <a:lstStyle/>
          <a:p>
            <a:r>
              <a:rPr lang="en-US" b="1" dirty="0" smtClean="0">
                <a:hlinkClick r:id="rId30" action="ppaction://hlinkfile"/>
              </a:rPr>
              <a:t>Start Learning For Free</a:t>
            </a:r>
            <a:endParaRPr lang="en-US" b="1" dirty="0"/>
          </a:p>
        </p:txBody>
      </p:sp>
    </p:spTree>
    <p:extLst>
      <p:ext uri="{BB962C8B-B14F-4D97-AF65-F5344CB8AC3E}">
        <p14:creationId xmlns:p14="http://schemas.microsoft.com/office/powerpoint/2010/main" val="239602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xmlns="" xmlns:p15="http://schemas.microsoft.com/office/powerpoint/2012/main" xmlns:a14="http://schemas.microsoft.com/office/drawing/2010/main" xmlns:p14="http://schemas.microsoft.com/office/powerpoint/2010/main" id="{61CA7DC5-4881-4E4D-8E3B-6A3954AC4536}"/>
              </a:ext>
            </a:extLst>
          </p:cNvPr>
          <p:cNvPicPr>
            <a:picLocks noChangeAspect="1"/>
          </p:cNvPicPr>
          <p:nvPr>
            <p:custDataLst>
              <p:tags r:id="rId1"/>
            </p:custDataLst>
          </p:nvPr>
        </p:nvPicPr>
        <p:blipFill>
          <a:blip r:embed="rId16">
            <a:extLst>
              <a:ext uri="{28A0092B-C50C-407E-A947-70E740481C1C}">
                <a14:useLocalDpi xmlns:a14="http://schemas.microsoft.com/office/drawing/2010/main" val="0"/>
              </a:ext>
            </a:extLst>
          </a:blip>
          <a:srcRect l="52149" r="2" b="3929"/>
          <a:stretch>
            <a:fillRect/>
          </a:stretch>
        </p:blipFill>
        <p:spPr>
          <a:xfrm flipH="1">
            <a:off x="514" y="0"/>
            <a:ext cx="12188309" cy="6857107"/>
          </a:xfrm>
          <a:prstGeom prst="rect">
            <a:avLst/>
          </a:prstGeom>
        </p:spPr>
      </p:pic>
      <p:sp>
        <p:nvSpPr>
          <p:cNvPr id="11" name="Rectangle 10">
            <a:extLst>
              <a:ext uri="{FF2B5EF4-FFF2-40B4-BE49-F238E27FC236}">
                <a16:creationId xmlns:a16="http://schemas.microsoft.com/office/drawing/2014/main" xmlns="" xmlns:p15="http://schemas.microsoft.com/office/powerpoint/2012/main" xmlns:a14="http://schemas.microsoft.com/office/drawing/2010/main" xmlns:p14="http://schemas.microsoft.com/office/powerpoint/2010/main" id="{B3986445-583A-784A-9808-37364D243468}"/>
              </a:ext>
            </a:extLst>
          </p:cNvPr>
          <p:cNvSpPr/>
          <p:nvPr>
            <p:custDataLst>
              <p:tags r:id="rId2"/>
            </p:custDataLst>
          </p:nvPr>
        </p:nvSpPr>
        <p:spPr>
          <a:xfrm>
            <a:off x="-1" y="1676135"/>
            <a:ext cx="12188825" cy="44732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Oracle Sans Tab"/>
                <a:ea typeface="Arial" panose="020B0604020202020204" pitchFamily="34" charset="0"/>
                <a:cs typeface="Arial" panose="020B0604020202020204"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Oracle Sans Tab"/>
                <a:ea typeface="Arial" panose="020B0604020202020204" pitchFamily="34" charset="0"/>
                <a:cs typeface="Arial" panose="020B0604020202020204"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Oracle Sans Tab"/>
                <a:ea typeface="Arial" panose="020B0604020202020204" pitchFamily="34" charset="0"/>
                <a:cs typeface="Arial" panose="020B0604020202020204"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Oracle Sans Tab"/>
                <a:ea typeface="Arial" panose="020B0604020202020204" pitchFamily="34" charset="0"/>
                <a:cs typeface="Arial" panose="020B0604020202020204"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Oracle Sans Tab"/>
                <a:ea typeface="Arial" panose="020B0604020202020204" pitchFamily="34" charset="0"/>
                <a:cs typeface="Arial" panose="020B0604020202020204"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Oracle Sans Tab"/>
                <a:ea typeface="Arial" panose="020B0604020202020204" pitchFamily="34" charset="0"/>
                <a:cs typeface="Arial" panose="020B0604020202020204"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Oracle Sans Tab"/>
                <a:ea typeface="Arial" panose="020B0604020202020204" pitchFamily="34" charset="0"/>
                <a:cs typeface="Arial" panose="020B0604020202020204"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Oracle Sans Tab"/>
                <a:ea typeface="Arial" panose="020B0604020202020204" pitchFamily="34" charset="0"/>
                <a:cs typeface="Arial" panose="020B0604020202020204"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Oracle Sans Tab"/>
                <a:ea typeface="Arial" panose="020B0604020202020204" pitchFamily="34" charset="0"/>
                <a:cs typeface="Arial" panose="020B0604020202020204" pitchFamily="34" charset="0"/>
                <a:sym typeface="Wingdings"/>
              </a:defRPr>
            </a:lvl9pPr>
          </a:lstStyle>
          <a:p>
            <a:pPr algn="ctr"/>
            <a:endParaRPr lang="en-US" sz="1799"/>
          </a:p>
        </p:txBody>
      </p:sp>
      <p:pic>
        <p:nvPicPr>
          <p:cNvPr id="36" name="Picture 35" descr="Background pattern&#10;&#10;Description automatically generated">
            <a:extLst>
              <a:ext uri="{FF2B5EF4-FFF2-40B4-BE49-F238E27FC236}">
                <a16:creationId xmlns:a16="http://schemas.microsoft.com/office/drawing/2014/main" xmlns="" xmlns:p15="http://schemas.microsoft.com/office/powerpoint/2012/main" xmlns:a14="http://schemas.microsoft.com/office/drawing/2010/main" xmlns:p14="http://schemas.microsoft.com/office/powerpoint/2010/main" id="{E626BCEF-FB4C-7843-B27C-755651F74B81}"/>
              </a:ext>
            </a:extLst>
          </p:cNvPr>
          <p:cNvPicPr>
            <a:picLocks noChangeAspect="1"/>
          </p:cNvPicPr>
          <p:nvPr>
            <p:custDataLst>
              <p:tags r:id="rId3"/>
            </p:custDataLst>
          </p:nvPr>
        </p:nvPicPr>
        <p:blipFill>
          <a:blip r:embed="rId17">
            <a:extLst>
              <a:ext uri="{28A0092B-C50C-407E-A947-70E740481C1C}">
                <a14:useLocalDpi xmlns:a14="http://schemas.microsoft.com/office/drawing/2010/main"/>
              </a:ext>
            </a:extLst>
          </a:blip>
          <a:stretch>
            <a:fillRect/>
          </a:stretch>
        </p:blipFill>
        <p:spPr>
          <a:xfrm>
            <a:off x="-1" y="1491938"/>
            <a:ext cx="12188824" cy="193181"/>
          </a:xfrm>
          <a:prstGeom prst="rect">
            <a:avLst/>
          </a:prstGeom>
        </p:spPr>
      </p:pic>
      <p:sp>
        <p:nvSpPr>
          <p:cNvPr id="2" name="TextBox 1">
            <a:extLst>
              <a:ext uri="{FF2B5EF4-FFF2-40B4-BE49-F238E27FC236}">
                <a16:creationId xmlns:a16="http://schemas.microsoft.com/office/drawing/2014/main" xmlns="" xmlns:p15="http://schemas.microsoft.com/office/powerpoint/2012/main" xmlns:a14="http://schemas.microsoft.com/office/drawing/2010/main" xmlns:p14="http://schemas.microsoft.com/office/powerpoint/2010/main" id="{279ECA1F-66F4-DC4C-975F-0C0E23C482A1}"/>
              </a:ext>
            </a:extLst>
          </p:cNvPr>
          <p:cNvSpPr txBox="1"/>
          <p:nvPr>
            <p:custDataLst>
              <p:tags r:id="rId4"/>
            </p:custDataLst>
          </p:nvPr>
        </p:nvSpPr>
        <p:spPr>
          <a:xfrm>
            <a:off x="711280" y="1063434"/>
            <a:ext cx="9368385" cy="307777"/>
          </a:xfrm>
          <a:prstGeom prst="rect">
            <a:avLst/>
          </a:prstGeom>
          <a:noFill/>
        </p:spPr>
        <p:txBody>
          <a:bodyPr wrap="square" rtlCol="0">
            <a:spAutoFit/>
          </a:bodyPr>
          <a:lstStyle>
            <a:defPPr>
              <a:defRPr lang="en-US"/>
            </a:defPPr>
          </a:lstStyle>
          <a:p>
            <a:r>
              <a:rPr lang="en-US" sz="1400" smtClean="0">
                <a:solidFill>
                  <a:schemeClr val="bg1"/>
                </a:solidFill>
              </a:rPr>
              <a:t>Covers Oracle Cloud Infrastructure, Application Development and Data Management Courses | Available for All </a:t>
            </a:r>
            <a:endParaRPr lang="en-US" sz="1400">
              <a:solidFill>
                <a:schemeClr val="bg1"/>
              </a:solidFill>
            </a:endParaRPr>
          </a:p>
        </p:txBody>
      </p:sp>
      <p:sp>
        <p:nvSpPr>
          <p:cNvPr id="3" name="Title 2">
            <a:extLst>
              <a:ext uri="{FF2B5EF4-FFF2-40B4-BE49-F238E27FC236}">
                <a16:creationId xmlns:a16="http://schemas.microsoft.com/office/drawing/2014/main" xmlns="" xmlns:p15="http://schemas.microsoft.com/office/powerpoint/2012/main" xmlns:a14="http://schemas.microsoft.com/office/drawing/2010/main" xmlns:p14="http://schemas.microsoft.com/office/powerpoint/2010/main" id="{18EDC0A0-945F-AB44-A2EB-4DF5B2D2ABFE}"/>
              </a:ext>
            </a:extLst>
          </p:cNvPr>
          <p:cNvSpPr>
            <a:spLocks noGrp="1"/>
          </p:cNvSpPr>
          <p:nvPr>
            <p:ph type="title"/>
            <p:custDataLst>
              <p:tags r:id="rId5"/>
            </p:custDataLst>
          </p:nvPr>
        </p:nvSpPr>
        <p:spPr>
          <a:xfrm>
            <a:off x="768675" y="142485"/>
            <a:ext cx="10668269" cy="822960"/>
          </a:xfrm>
        </p:spPr>
        <p:txBody>
          <a:bodyPr/>
          <a:lstStyle/>
          <a:p>
            <a:r>
              <a:rPr lang="en-US">
                <a:solidFill>
                  <a:schemeClr val="bg1"/>
                </a:solidFill>
              </a:rPr>
              <a:t>Oracle Cloud Infrastructure </a:t>
            </a:r>
            <a:r>
              <a:rPr lang="en-US" smtClean="0">
                <a:solidFill>
                  <a:schemeClr val="bg1"/>
                </a:solidFill>
              </a:rPr>
              <a:t>Training and Certification</a:t>
            </a:r>
            <a:endParaRPr lang="en-US">
              <a:solidFill>
                <a:schemeClr val="bg1"/>
              </a:solidFill>
            </a:endParaRPr>
          </a:p>
        </p:txBody>
      </p:sp>
      <p:sp>
        <p:nvSpPr>
          <p:cNvPr id="28" name="Footer Placeholder 12">
            <a:extLst>
              <a:ext uri="{FF2B5EF4-FFF2-40B4-BE49-F238E27FC236}">
                <a16:creationId xmlns:a16="http://schemas.microsoft.com/office/drawing/2014/main" xmlns="" xmlns:p15="http://schemas.microsoft.com/office/powerpoint/2012/main" xmlns:a14="http://schemas.microsoft.com/office/drawing/2010/main" xmlns:p14="http://schemas.microsoft.com/office/powerpoint/2010/main" id="{742A11DA-FC3F-D14B-9C33-BABE5FD5D732}"/>
              </a:ext>
            </a:extLst>
          </p:cNvPr>
          <p:cNvSpPr>
            <a:spLocks noGrp="1"/>
          </p:cNvSpPr>
          <p:nvPr>
            <p:ph type="ftr" sz="quarter" idx="11"/>
            <p:custDataLst>
              <p:tags r:id="rId6"/>
            </p:custDataLst>
          </p:nvPr>
        </p:nvSpPr>
        <p:spPr>
          <a:xfrm>
            <a:off x="1127466" y="6423979"/>
            <a:ext cx="5743883" cy="365125"/>
          </a:xfrm>
        </p:spPr>
        <p:txBody>
          <a:bodyPr/>
          <a:lstStyle/>
          <a:p>
            <a:r>
              <a:rPr lang="en-US" dirty="0"/>
              <a:t>Copyright © 2021, Oracle and/or its affiliates.</a:t>
            </a:r>
          </a:p>
        </p:txBody>
      </p:sp>
      <p:pic>
        <p:nvPicPr>
          <p:cNvPr id="29" name="OTag">
            <a:extLst>
              <a:ext uri="{FF2B5EF4-FFF2-40B4-BE49-F238E27FC236}">
                <a16:creationId xmlns:a16="http://schemas.microsoft.com/office/drawing/2014/main" xmlns="" xmlns:p15="http://schemas.microsoft.com/office/powerpoint/2012/main" xmlns:a14="http://schemas.microsoft.com/office/drawing/2010/main" xmlns:p14="http://schemas.microsoft.com/office/powerpoint/2010/main" id="{E72003F5-70E2-5C45-918A-D48B780A536A}"/>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p:custDataLst>
              <p:tags r:id="rId7"/>
            </p:custDataLst>
          </p:nvPr>
        </p:nvPicPr>
        <p:blipFill>
          <a:blip r:embed="rId18">
            <a:extLst>
              <a:ext uri="{28A0092B-C50C-407E-A947-70E740481C1C}">
                <a14:useLocalDpi xmlns:a14="http://schemas.microsoft.com/office/drawing/2010/main"/>
              </a:ext>
            </a:extLst>
          </a:blip>
          <a:stretch>
            <a:fillRect/>
          </a:stretch>
        </p:blipFill>
        <p:spPr>
          <a:xfrm>
            <a:off x="11180199" y="6354318"/>
            <a:ext cx="502789" cy="502789"/>
          </a:xfrm>
          <a:prstGeom prst="rect">
            <a:avLst/>
          </a:prstGeom>
        </p:spPr>
      </p:pic>
      <p:pic>
        <p:nvPicPr>
          <p:cNvPr id="30" name="Picture 29"/>
          <p:cNvPicPr>
            <a:picLocks noChangeAspect="1"/>
          </p:cNvPicPr>
          <p:nvPr>
            <p:custDataLst>
              <p:tags r:id="rId8"/>
            </p:custDataLst>
          </p:nvPr>
        </p:nvPicPr>
        <p:blipFill>
          <a:blip r:embed="rId19">
            <a:extLst>
              <a:ext uri="{28A0092B-C50C-407E-A947-70E740481C1C}">
                <a14:useLocalDpi xmlns:a14="http://schemas.microsoft.com/office/drawing/2010/main" val="0"/>
              </a:ext>
            </a:extLst>
          </a:blip>
          <a:stretch>
            <a:fillRect/>
          </a:stretch>
        </p:blipFill>
        <p:spPr>
          <a:xfrm>
            <a:off x="10260563" y="182403"/>
            <a:ext cx="1976726" cy="1113556"/>
          </a:xfrm>
          <a:prstGeom prst="rect">
            <a:avLst/>
          </a:prstGeom>
        </p:spPr>
      </p:pic>
      <p:sp>
        <p:nvSpPr>
          <p:cNvPr id="4" name="Rounded Rectangle 3"/>
          <p:cNvSpPr/>
          <p:nvPr>
            <p:custDataLst>
              <p:tags r:id="rId9"/>
            </p:custDataLst>
          </p:nvPr>
        </p:nvSpPr>
        <p:spPr>
          <a:xfrm>
            <a:off x="4742181" y="6271476"/>
            <a:ext cx="6251567" cy="5339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p:cNvSpPr/>
          <p:nvPr>
            <p:custDataLst>
              <p:tags r:id="rId10"/>
            </p:custDataLst>
          </p:nvPr>
        </p:nvSpPr>
        <p:spPr>
          <a:xfrm>
            <a:off x="4937230" y="6398491"/>
            <a:ext cx="6149743" cy="279948"/>
          </a:xfrm>
          <a:prstGeom prst="rect">
            <a:avLst/>
          </a:prstGeom>
        </p:spPr>
        <p:txBody>
          <a:bodyPr wrap="square">
            <a:spAutoFit/>
          </a:bodyPr>
          <a:lstStyle/>
          <a:p>
            <a:pPr>
              <a:lnSpc>
                <a:spcPct val="110000"/>
              </a:lnSpc>
              <a:spcAft>
                <a:spcPts val="300"/>
              </a:spcAft>
            </a:pPr>
            <a:r>
              <a:rPr lang="en-US" sz="1200" b="1" dirty="0" smtClean="0">
                <a:latin typeface="Oracle Sans" panose="020B0503020204020204" pitchFamily="34" charset="0"/>
                <a:cs typeface="Oracle Sans" panose="020B0503020204020204" pitchFamily="34" charset="0"/>
              </a:rPr>
              <a:t>View ALL Available courses: </a:t>
            </a:r>
            <a:r>
              <a:rPr lang="en-US" sz="1200" dirty="0">
                <a:solidFill>
                  <a:schemeClr val="bg1"/>
                </a:solidFill>
                <a:latin typeface="Oracle Sans" panose="020B0503020204020204" pitchFamily="34" charset="0"/>
                <a:cs typeface="Oracle Sans" panose="020B0503020204020204" pitchFamily="34" charset="0"/>
                <a:hlinkClick r:id="rId20"/>
              </a:rPr>
              <a:t>https://education.oracle.com/oracle-oci-certification</a:t>
            </a:r>
            <a:r>
              <a:rPr lang="en-US" sz="1200" dirty="0">
                <a:solidFill>
                  <a:schemeClr val="bg1"/>
                </a:solidFill>
                <a:latin typeface="Oracle Sans" panose="020B0503020204020204" pitchFamily="34" charset="0"/>
                <a:cs typeface="Oracle Sans" panose="020B0503020204020204" pitchFamily="34" charset="0"/>
              </a:rPr>
              <a:t> </a:t>
            </a:r>
            <a:endParaRPr lang="en-AU" sz="1200" dirty="0">
              <a:solidFill>
                <a:schemeClr val="bg1"/>
              </a:solidFill>
            </a:endParaRPr>
          </a:p>
        </p:txBody>
      </p:sp>
      <p:graphicFrame>
        <p:nvGraphicFramePr>
          <p:cNvPr id="37" name="Table 36"/>
          <p:cNvGraphicFramePr>
            <a:graphicFrameLocks noGrp="1"/>
          </p:cNvGraphicFramePr>
          <p:nvPr>
            <p:custDataLst>
              <p:tags r:id="rId11"/>
            </p:custDataLst>
            <p:extLst/>
          </p:nvPr>
        </p:nvGraphicFramePr>
        <p:xfrm>
          <a:off x="768675" y="1856184"/>
          <a:ext cx="10734254" cy="3170211"/>
        </p:xfrm>
        <a:graphic>
          <a:graphicData uri="http://schemas.openxmlformats.org/drawingml/2006/table">
            <a:tbl>
              <a:tblPr firstRow="1" firstCol="1" bandRow="1">
                <a:tableStyleId>{00A15C55-8517-42AA-B614-E9B94910E393}</a:tableStyleId>
              </a:tblPr>
              <a:tblGrid>
                <a:gridCol w="5367127">
                  <a:extLst>
                    <a:ext uri="{9D8B030D-6E8A-4147-A177-3AD203B41FA5}">
                      <a16:colId xmlns="" xmlns:a16="http://schemas.microsoft.com/office/drawing/2014/main" xmlns:p15="http://schemas.microsoft.com/office/powerpoint/2012/main" xmlns:a14="http://schemas.microsoft.com/office/drawing/2010/main" xmlns:p14="http://schemas.microsoft.com/office/powerpoint/2010/main" val="20001"/>
                    </a:ext>
                  </a:extLst>
                </a:gridCol>
                <a:gridCol w="5367127"/>
              </a:tblGrid>
              <a:tr h="234606">
                <a:tc>
                  <a:txBody>
                    <a:bodyPr/>
                    <a:lstStyle/>
                    <a:p>
                      <a:pPr algn="l">
                        <a:lnSpc>
                          <a:spcPct val="107000"/>
                        </a:lnSpc>
                        <a:spcAft>
                          <a:spcPct val="0"/>
                        </a:spcAft>
                      </a:pPr>
                      <a:r>
                        <a:rPr lang="en-US" sz="1400" smtClean="0">
                          <a:effectLst/>
                          <a:latin typeface="Oracle Sans" panose="020B0503020204020204" pitchFamily="34" charset="0"/>
                          <a:cs typeface="Oracle Sans" panose="020B0503020204020204" pitchFamily="34" charset="0"/>
                        </a:rPr>
                        <a:t>Learning Path</a:t>
                      </a:r>
                      <a:endParaRPr lang="en-AU" sz="1400">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tc>
                <a:tc>
                  <a:txBody>
                    <a:bodyPr/>
                    <a:lstStyle/>
                    <a:p>
                      <a:pPr marL="0" marR="0" lvl="0" indent="0" algn="l" defTabSz="914400" rtl="0" eaLnBrk="1" fontAlgn="auto" latinLnBrk="0" hangingPunct="1">
                        <a:lnSpc>
                          <a:spcPct val="107000"/>
                        </a:lnSpc>
                        <a:spcBef>
                          <a:spcPct val="0"/>
                        </a:spcBef>
                        <a:spcAft>
                          <a:spcPct val="0"/>
                        </a:spcAft>
                        <a:buClrTx/>
                        <a:buSzTx/>
                        <a:buFontTx/>
                        <a:buNone/>
                        <a:defRPr/>
                      </a:pPr>
                      <a:r>
                        <a:rPr lang="en-US" sz="1400" smtClean="0">
                          <a:effectLst/>
                          <a:latin typeface="Oracle Sans" panose="020B0503020204020204" pitchFamily="34" charset="0"/>
                          <a:cs typeface="Oracle Sans" panose="020B0503020204020204" pitchFamily="34" charset="0"/>
                        </a:rPr>
                        <a:t>Certification</a:t>
                      </a:r>
                      <a:endParaRPr lang="en-AU" sz="1400" smtClean="0">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tc>
                <a:extLst>
                  <a:ext uri="{0D108BD9-81ED-4DB2-BD59-A6C34878D82A}">
                    <a16:rowId xmlns="" xmlns:a16="http://schemas.microsoft.com/office/drawing/2014/main" xmlns:p15="http://schemas.microsoft.com/office/powerpoint/2012/main" xmlns:a14="http://schemas.microsoft.com/office/drawing/2010/main" xmlns:p14="http://schemas.microsoft.com/office/powerpoint/2010/main" val="10000"/>
                  </a:ext>
                </a:extLst>
              </a:tr>
              <a:tr h="187514">
                <a:tc>
                  <a:txBody>
                    <a:bodyPr/>
                    <a:lstStyle/>
                    <a:p>
                      <a:pPr algn="l">
                        <a:lnSpc>
                          <a:spcPct val="107000"/>
                        </a:lnSpc>
                        <a:spcAft>
                          <a:spcPct val="0"/>
                        </a:spcAft>
                      </a:pPr>
                      <a:r>
                        <a:rPr lang="en-US" sz="1200" smtClean="0">
                          <a:solidFill>
                            <a:schemeClr val="tx1"/>
                          </a:solidFill>
                          <a:effectLst/>
                          <a:latin typeface="Oracle Sans" panose="020B0503020204020204" pitchFamily="34" charset="0"/>
                          <a:cs typeface="Oracle Sans" panose="020B0503020204020204" pitchFamily="34" charset="0"/>
                          <a:hlinkClick r:id="rId21"/>
                        </a:rPr>
                        <a:t>Become an OCI Foundation Associate</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 Cloud Infrastructure Foundations Associate</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r>
              <a:tr h="187514">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22"/>
                        </a:rPr>
                        <a:t>Become</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22"/>
                        </a:rPr>
                        <a:t> an OCI Architect (Associate)</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 Cloud</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 Infrastructure Architect Associate </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r>
              <a:tr h="187514">
                <a:tc>
                  <a:txBody>
                    <a:bodyPr/>
                    <a:lstStyle/>
                    <a:p>
                      <a:pPr marL="0" algn="l" defTabSz="914400" rtl="0" eaLnBrk="1" latinLnBrk="0" hangingPunct="1">
                        <a:lnSpc>
                          <a:spcPct val="107000"/>
                        </a:lnSpc>
                        <a:spcAft>
                          <a:spcPct val="0"/>
                        </a:spcAft>
                      </a:pPr>
                      <a:r>
                        <a:rPr lang="en-AU" sz="1200" kern="1200" smtClean="0">
                          <a:solidFill>
                            <a:schemeClr val="tx1"/>
                          </a:solidFill>
                          <a:effectLst/>
                          <a:latin typeface="Oracle Sans" panose="020B0503020204020204" pitchFamily="34" charset="0"/>
                          <a:ea typeface="+mn-ea"/>
                          <a:cs typeface="Oracle Sans" panose="020B0503020204020204" pitchFamily="34" charset="0"/>
                          <a:hlinkClick r:id="rId23"/>
                        </a:rPr>
                        <a:t>Become an OCI Cloud Operations</a:t>
                      </a:r>
                      <a:r>
                        <a:rPr lang="en-AU" sz="1200" kern="1200" baseline="0" smtClean="0">
                          <a:solidFill>
                            <a:schemeClr val="tx1"/>
                          </a:solidFill>
                          <a:effectLst/>
                          <a:latin typeface="Oracle Sans" panose="020B0503020204020204" pitchFamily="34" charset="0"/>
                          <a:ea typeface="+mn-ea"/>
                          <a:cs typeface="Oracle Sans" panose="020B0503020204020204" pitchFamily="34" charset="0"/>
                          <a:hlinkClick r:id="rId23"/>
                        </a:rPr>
                        <a:t> Associate</a:t>
                      </a:r>
                      <a:endParaRPr lang="en-AU" sz="1200" kern="1200">
                        <a:solidFill>
                          <a:schemeClr val="tx1"/>
                        </a:solidFill>
                        <a:effectLst/>
                        <a:latin typeface="Oracle Sans" panose="020B0503020204020204" pitchFamily="34" charset="0"/>
                        <a:ea typeface="+mn-ea"/>
                        <a:cs typeface="Oracle Sans" panose="020B0503020204020204" pitchFamily="34" charset="0"/>
                      </a:endParaRPr>
                    </a:p>
                  </a:txBody>
                  <a:tcPr marL="68580" marR="68580" marT="0" marB="0" anchor="ctr">
                    <a:solidFill>
                      <a:srgbClr val="E8F1F0"/>
                    </a:solidFill>
                  </a:tcPr>
                </a:tc>
                <a:tc>
                  <a:txBody>
                    <a:bodyPr/>
                    <a:lstStyle/>
                    <a:p>
                      <a:pPr marL="0" algn="l" defTabSz="914400" rtl="0" eaLnBrk="1" latinLnBrk="0" hangingPunct="1">
                        <a:lnSpc>
                          <a:spcPct val="107000"/>
                        </a:lnSpc>
                        <a:spcAft>
                          <a:spcPct val="0"/>
                        </a:spcAft>
                      </a:pPr>
                      <a:r>
                        <a:rPr lang="en-AU" sz="1200" kern="1200" smtClean="0">
                          <a:solidFill>
                            <a:schemeClr val="tx1"/>
                          </a:solidFill>
                          <a:effectLst/>
                          <a:latin typeface="Oracle Sans" panose="020B0503020204020204" pitchFamily="34" charset="0"/>
                          <a:ea typeface="+mn-ea"/>
                          <a:cs typeface="Oracle Sans" panose="020B0503020204020204" pitchFamily="34" charset="0"/>
                        </a:rPr>
                        <a:t>Oracle</a:t>
                      </a:r>
                      <a:r>
                        <a:rPr lang="en-AU" sz="1200" kern="1200" baseline="0" smtClean="0">
                          <a:solidFill>
                            <a:schemeClr val="tx1"/>
                          </a:solidFill>
                          <a:effectLst/>
                          <a:latin typeface="Oracle Sans" panose="020B0503020204020204" pitchFamily="34" charset="0"/>
                          <a:ea typeface="+mn-ea"/>
                          <a:cs typeface="Oracle Sans" panose="020B0503020204020204" pitchFamily="34" charset="0"/>
                        </a:rPr>
                        <a:t> Cloud Infrastructure Operations Associate</a:t>
                      </a:r>
                      <a:endParaRPr lang="en-AU" sz="1200" kern="1200">
                        <a:solidFill>
                          <a:schemeClr val="tx1"/>
                        </a:solidFill>
                        <a:effectLst/>
                        <a:latin typeface="Oracle Sans" panose="020B0503020204020204" pitchFamily="34" charset="0"/>
                        <a:ea typeface="+mn-ea"/>
                        <a:cs typeface="Oracle Sans" panose="020B0503020204020204" pitchFamily="34" charset="0"/>
                      </a:endParaRPr>
                    </a:p>
                  </a:txBody>
                  <a:tcPr marL="68580" marR="68580" marT="0" marB="0" anchor="ctr">
                    <a:solidFill>
                      <a:srgbClr val="E8F1F0"/>
                    </a:solidFill>
                  </a:tcPr>
                </a:tc>
              </a:tr>
              <a:tr h="187514">
                <a:tc>
                  <a:txBody>
                    <a:bodyPr/>
                    <a:lstStyle/>
                    <a:p>
                      <a:pPr marL="0" algn="l" defTabSz="914400" rtl="0" eaLnBrk="1" latinLnBrk="0" hangingPunct="1">
                        <a:lnSpc>
                          <a:spcPct val="107000"/>
                        </a:lnSpc>
                        <a:spcAft>
                          <a:spcPct val="0"/>
                        </a:spcAft>
                      </a:pPr>
                      <a:r>
                        <a:rPr lang="fr-FR" sz="1200" kern="1200" smtClean="0">
                          <a:solidFill>
                            <a:schemeClr val="tx1"/>
                          </a:solidFill>
                          <a:effectLst/>
                          <a:latin typeface="Oracle Sans" panose="020B0503020204020204" pitchFamily="34" charset="0"/>
                          <a:ea typeface="+mn-ea"/>
                          <a:cs typeface="Oracle Sans" panose="020B0503020204020204" pitchFamily="34" charset="0"/>
                          <a:hlinkClick r:id="rId24"/>
                        </a:rPr>
                        <a:t>Become</a:t>
                      </a:r>
                      <a:r>
                        <a:rPr lang="fr-FR" sz="1200" kern="1200" baseline="0" smtClean="0">
                          <a:solidFill>
                            <a:schemeClr val="tx1"/>
                          </a:solidFill>
                          <a:effectLst/>
                          <a:latin typeface="Oracle Sans" panose="020B0503020204020204" pitchFamily="34" charset="0"/>
                          <a:ea typeface="+mn-ea"/>
                          <a:cs typeface="Oracle Sans" panose="020B0503020204020204" pitchFamily="34" charset="0"/>
                          <a:hlinkClick r:id="rId24"/>
                        </a:rPr>
                        <a:t> an OCI Architect (Professional) </a:t>
                      </a:r>
                      <a:endParaRPr lang="fr-FR" sz="1200" kern="1200">
                        <a:solidFill>
                          <a:schemeClr val="tx1"/>
                        </a:solidFill>
                        <a:effectLst/>
                        <a:latin typeface="Oracle Sans" panose="020B0503020204020204" pitchFamily="34" charset="0"/>
                        <a:ea typeface="+mn-ea"/>
                        <a:cs typeface="Oracle Sans" panose="020B0503020204020204" pitchFamily="34" charset="0"/>
                      </a:endParaRPr>
                    </a:p>
                  </a:txBody>
                  <a:tcPr marL="68580" marR="68580" marT="0" marB="0" anchor="ctr">
                    <a:solidFill>
                      <a:srgbClr val="E8F1F0"/>
                    </a:solidFill>
                  </a:tcPr>
                </a:tc>
                <a:tc>
                  <a:txBody>
                    <a:bodyPr/>
                    <a:lstStyle/>
                    <a:p>
                      <a:pPr marL="0" algn="l" defTabSz="914400" rtl="0" eaLnBrk="1" latinLnBrk="0" hangingPunct="1">
                        <a:lnSpc>
                          <a:spcPct val="107000"/>
                        </a:lnSpc>
                        <a:spcAft>
                          <a:spcPct val="0"/>
                        </a:spcAft>
                      </a:pPr>
                      <a:r>
                        <a:rPr lang="fr-FR" sz="1200" kern="1200" smtClean="0">
                          <a:solidFill>
                            <a:schemeClr val="tx1"/>
                          </a:solidFill>
                          <a:effectLst/>
                          <a:latin typeface="Oracle Sans" panose="020B0503020204020204" pitchFamily="34" charset="0"/>
                          <a:ea typeface="+mn-ea"/>
                          <a:cs typeface="Oracle Sans" panose="020B0503020204020204" pitchFamily="34" charset="0"/>
                        </a:rPr>
                        <a:t>Oracle Cloud Infrastructure Architect Professional</a:t>
                      </a:r>
                      <a:endParaRPr lang="fr-FR" sz="1200" kern="1200">
                        <a:solidFill>
                          <a:schemeClr val="tx1"/>
                        </a:solidFill>
                        <a:effectLst/>
                        <a:latin typeface="Oracle Sans" panose="020B0503020204020204" pitchFamily="34" charset="0"/>
                        <a:ea typeface="+mn-ea"/>
                        <a:cs typeface="Oracle Sans" panose="020B0503020204020204" pitchFamily="34" charset="0"/>
                      </a:endParaRPr>
                    </a:p>
                  </a:txBody>
                  <a:tcPr marL="68580" marR="68580" marT="0" marB="0" anchor="ctr">
                    <a:solidFill>
                      <a:srgbClr val="E8F1F0"/>
                    </a:solidFill>
                  </a:tcPr>
                </a:tc>
              </a:tr>
              <a:tr h="187514">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25"/>
                        </a:rPr>
                        <a:t>Become an Autonomous Database Specialist</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 Autonomous Database</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 Specialist</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r>
              <a:tr h="187514">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26"/>
                        </a:rPr>
                        <a:t>Become an Application</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26"/>
                        </a:rPr>
                        <a:t> Integration Specialist</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 Cloud Platform Application Integration 2021 Specialist</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r>
              <a:tr h="187514">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27"/>
                        </a:rPr>
                        <a:t>Become a Cloud Security Administrator</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 Cloud Platform</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 Identity and Security Management 2021 Specialist</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r>
              <a:tr h="187514">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28"/>
                        </a:rPr>
                        <a:t>Become a Sites Developer</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 Cloud</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 Platform Content and Experience Specialist </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r>
              <a:tr h="187514">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29"/>
                        </a:rPr>
                        <a:t>Become a</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29"/>
                        </a:rPr>
                        <a:t> Digital Assistance Developer</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 Cloud</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 Platform Digital Assistant Specialist</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extLst>
                  <a:ext uri="{0D108BD9-81ED-4DB2-BD59-A6C34878D82A}">
                    <a16:rowId xmlns="" xmlns:a16="http://schemas.microsoft.com/office/drawing/2014/main" xmlns:p15="http://schemas.microsoft.com/office/powerpoint/2012/main" xmlns:a14="http://schemas.microsoft.com/office/drawing/2010/main" xmlns:p14="http://schemas.microsoft.com/office/powerpoint/2010/main" val="10005"/>
                  </a:ext>
                </a:extLst>
              </a:tr>
              <a:tr h="187514">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30"/>
                        </a:rPr>
                        <a:t>Become a Cloud App Developer</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 Cloud Platform</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 Application Development 2021 Specialist</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extLst>
                  <a:ext uri="{0D108BD9-81ED-4DB2-BD59-A6C34878D82A}">
                    <a16:rowId xmlns="" xmlns:a16="http://schemas.microsoft.com/office/drawing/2014/main" xmlns:p15="http://schemas.microsoft.com/office/powerpoint/2012/main" xmlns:a14="http://schemas.microsoft.com/office/drawing/2010/main" xmlns:p14="http://schemas.microsoft.com/office/powerpoint/2010/main" val="10008"/>
                  </a:ext>
                </a:extLst>
              </a:tr>
              <a:tr h="187514">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31"/>
                        </a:rPr>
                        <a:t>Become an Oracle Cloud Management Cloud Administrator</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 Cloud Platform Systems Management Specialist </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extLst>
                  <a:ext uri="{0D108BD9-81ED-4DB2-BD59-A6C34878D82A}">
                    <a16:rowId xmlns="" xmlns:a16="http://schemas.microsoft.com/office/drawing/2014/main" xmlns:p15="http://schemas.microsoft.com/office/powerpoint/2012/main" xmlns:a14="http://schemas.microsoft.com/office/drawing/2010/main" xmlns:p14="http://schemas.microsoft.com/office/powerpoint/2010/main" val="10009"/>
                  </a:ext>
                </a:extLst>
              </a:tr>
              <a:tr h="187514">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32"/>
                        </a:rPr>
                        <a:t>Become an OCI Developer</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32"/>
                        </a:rPr>
                        <a:t> (Associate)</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 Cloud Infrastructure</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 Developer 2021 Associate</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extLst>
                  <a:ext uri="{0D108BD9-81ED-4DB2-BD59-A6C34878D82A}">
                    <a16:rowId xmlns="" xmlns:a16="http://schemas.microsoft.com/office/drawing/2014/main" xmlns:p15="http://schemas.microsoft.com/office/powerpoint/2012/main" xmlns:a14="http://schemas.microsoft.com/office/drawing/2010/main" xmlns:p14="http://schemas.microsoft.com/office/powerpoint/2010/main" val="10010"/>
                  </a:ext>
                </a:extLst>
              </a:tr>
              <a:tr h="187514">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33"/>
                        </a:rPr>
                        <a:t>Become a Business Analytics Expert</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 Cloud Platform Enterprise Analytics</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 2021 Specialist</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extLst>
                  <a:ext uri="{0D108BD9-81ED-4DB2-BD59-A6C34878D82A}">
                    <a16:rowId xmlns="" xmlns:a16="http://schemas.microsoft.com/office/drawing/2014/main" xmlns:p15="http://schemas.microsoft.com/office/powerpoint/2012/main" xmlns:a14="http://schemas.microsoft.com/office/drawing/2010/main" xmlns:p14="http://schemas.microsoft.com/office/powerpoint/2010/main" val="10011"/>
                  </a:ext>
                </a:extLst>
              </a:tr>
              <a:tr h="187514">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34"/>
                        </a:rPr>
                        <a:t>Become an Oracle</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hlinkClick r:id="rId34"/>
                        </a:rPr>
                        <a:t> Cloud Database Migration and Integration Specialist</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tc>
                  <a:txBody>
                    <a:bodyPr/>
                    <a:lstStyle/>
                    <a:p>
                      <a:pPr algn="l">
                        <a:lnSpc>
                          <a:spcPct val="107000"/>
                        </a:lnSpc>
                        <a:spcAft>
                          <a:spcPct val="0"/>
                        </a:spcAft>
                      </a:pPr>
                      <a:r>
                        <a:rPr lang="en-AU" sz="120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Oracle Cloud Database</a:t>
                      </a:r>
                      <a:r>
                        <a:rPr lang="en-AU" sz="1200" baseline="0" smtClean="0">
                          <a:solidFill>
                            <a:schemeClr val="tx1"/>
                          </a:solidFill>
                          <a:effectLst/>
                          <a:latin typeface="Oracle Sans" panose="020B0503020204020204" pitchFamily="34" charset="0"/>
                          <a:ea typeface="Calibri" panose="020F0502020204030204" pitchFamily="34" charset="0"/>
                          <a:cs typeface="Oracle Sans" panose="020B0503020204020204" pitchFamily="34" charset="0"/>
                        </a:rPr>
                        <a:t> Migration and Integration 2021 Specialist</a:t>
                      </a:r>
                      <a:endParaRPr lang="en-AU" sz="1200">
                        <a:solidFill>
                          <a:schemeClr val="tx1"/>
                        </a:solidFill>
                        <a:effectLst/>
                        <a:latin typeface="Oracle Sans" panose="020B0503020204020204" pitchFamily="34" charset="0"/>
                        <a:ea typeface="Calibri" panose="020F0502020204030204" pitchFamily="34" charset="0"/>
                        <a:cs typeface="Oracle Sans" panose="020B0503020204020204" pitchFamily="34" charset="0"/>
                      </a:endParaRPr>
                    </a:p>
                  </a:txBody>
                  <a:tcPr marL="68580" marR="68580" marT="0" marB="0" anchor="b">
                    <a:solidFill>
                      <a:srgbClr val="E8F1F0"/>
                    </a:solidFill>
                  </a:tcPr>
                </a:tc>
                <a:extLst>
                  <a:ext uri="{0D108BD9-81ED-4DB2-BD59-A6C34878D82A}">
                    <a16:rowId xmlns="" xmlns:a16="http://schemas.microsoft.com/office/drawing/2014/main" xmlns:p15="http://schemas.microsoft.com/office/powerpoint/2012/main" xmlns:a14="http://schemas.microsoft.com/office/drawing/2010/main" xmlns:p14="http://schemas.microsoft.com/office/powerpoint/2010/main" val="10012"/>
                  </a:ext>
                </a:extLst>
              </a:tr>
              <a:tr h="187514">
                <a:tc>
                  <a:txBody>
                    <a:bodyPr/>
                    <a:lstStyle/>
                    <a:p>
                      <a:pPr marL="0" algn="l" defTabSz="914400" rtl="0" eaLnBrk="1" latinLnBrk="0" hangingPunct="1">
                        <a:lnSpc>
                          <a:spcPct val="107000"/>
                        </a:lnSpc>
                        <a:spcAft>
                          <a:spcPct val="0"/>
                        </a:spcAft>
                      </a:pPr>
                      <a:r>
                        <a:rPr lang="en-US" sz="1200" kern="1200" smtClean="0">
                          <a:solidFill>
                            <a:schemeClr val="tx1"/>
                          </a:solidFill>
                          <a:effectLst/>
                          <a:latin typeface="Oracle Sans" panose="020B0503020204020204" pitchFamily="34" charset="0"/>
                          <a:ea typeface="+mn-ea"/>
                          <a:cs typeface="Oracle Sans" panose="020B0503020204020204" pitchFamily="34" charset="0"/>
                          <a:hlinkClick r:id="rId35"/>
                        </a:rPr>
                        <a:t>Become an Oracle Cloud</a:t>
                      </a:r>
                      <a:r>
                        <a:rPr lang="en-US" sz="1200" kern="1200" baseline="0" smtClean="0">
                          <a:solidFill>
                            <a:schemeClr val="tx1"/>
                          </a:solidFill>
                          <a:effectLst/>
                          <a:latin typeface="Oracle Sans" panose="020B0503020204020204" pitchFamily="34" charset="0"/>
                          <a:ea typeface="+mn-ea"/>
                          <a:cs typeface="Oracle Sans" panose="020B0503020204020204" pitchFamily="34" charset="0"/>
                          <a:hlinkClick r:id="rId35"/>
                        </a:rPr>
                        <a:t> Database Services Specialist</a:t>
                      </a:r>
                      <a:endParaRPr lang="en-US" sz="1200" kern="1200">
                        <a:solidFill>
                          <a:schemeClr val="tx1"/>
                        </a:solidFill>
                        <a:effectLst/>
                        <a:latin typeface="Oracle Sans" panose="020B0503020204020204" pitchFamily="34" charset="0"/>
                        <a:ea typeface="+mn-ea"/>
                        <a:cs typeface="Oracle Sans" panose="020B0503020204020204" pitchFamily="34" charset="0"/>
                      </a:endParaRPr>
                    </a:p>
                  </a:txBody>
                  <a:tcPr marL="68580" marR="68580" marT="0" marB="0" anchor="ctr">
                    <a:solidFill>
                      <a:srgbClr val="E8F1F0"/>
                    </a:solidFill>
                  </a:tcPr>
                </a:tc>
                <a:tc>
                  <a:txBody>
                    <a:bodyPr/>
                    <a:lstStyle/>
                    <a:p>
                      <a:pPr marL="0" algn="l" defTabSz="914400" rtl="0" eaLnBrk="1" latinLnBrk="0" hangingPunct="1">
                        <a:lnSpc>
                          <a:spcPct val="107000"/>
                        </a:lnSpc>
                        <a:spcAft>
                          <a:spcPct val="0"/>
                        </a:spcAft>
                      </a:pPr>
                      <a:r>
                        <a:rPr lang="en-US" sz="1200" kern="1200" dirty="0" smtClean="0">
                          <a:solidFill>
                            <a:schemeClr val="tx1"/>
                          </a:solidFill>
                          <a:effectLst/>
                          <a:latin typeface="Oracle Sans" panose="020B0503020204020204" pitchFamily="34" charset="0"/>
                          <a:ea typeface="+mn-ea"/>
                          <a:cs typeface="Oracle Sans" panose="020B0503020204020204" pitchFamily="34" charset="0"/>
                        </a:rPr>
                        <a:t>Oracle Cloud</a:t>
                      </a:r>
                      <a:r>
                        <a:rPr lang="en-US" sz="1200" kern="1200" baseline="0" dirty="0" smtClean="0">
                          <a:solidFill>
                            <a:schemeClr val="tx1"/>
                          </a:solidFill>
                          <a:effectLst/>
                          <a:latin typeface="Oracle Sans" panose="020B0503020204020204" pitchFamily="34" charset="0"/>
                          <a:ea typeface="+mn-ea"/>
                          <a:cs typeface="Oracle Sans" panose="020B0503020204020204" pitchFamily="34" charset="0"/>
                        </a:rPr>
                        <a:t> Database Services 2021 Specialist</a:t>
                      </a:r>
                      <a:endParaRPr lang="en-US" sz="1200" kern="1200" dirty="0">
                        <a:solidFill>
                          <a:schemeClr val="tx1"/>
                        </a:solidFill>
                        <a:effectLst/>
                        <a:latin typeface="Oracle Sans" panose="020B0503020204020204" pitchFamily="34" charset="0"/>
                        <a:ea typeface="+mn-ea"/>
                        <a:cs typeface="Oracle Sans" panose="020B0503020204020204" pitchFamily="34" charset="0"/>
                      </a:endParaRPr>
                    </a:p>
                  </a:txBody>
                  <a:tcPr marL="68580" marR="68580" marT="0" marB="0" anchor="ctr">
                    <a:solidFill>
                      <a:srgbClr val="E8F1F0"/>
                    </a:solidFill>
                  </a:tcPr>
                </a:tc>
              </a:tr>
            </a:tbl>
          </a:graphicData>
        </a:graphic>
      </p:graphicFrame>
      <p:sp>
        <p:nvSpPr>
          <p:cNvPr id="38" name="Rectangle 37"/>
          <p:cNvSpPr/>
          <p:nvPr>
            <p:custDataLst>
              <p:tags r:id="rId12"/>
            </p:custDataLst>
          </p:nvPr>
        </p:nvSpPr>
        <p:spPr>
          <a:xfrm>
            <a:off x="768675" y="5083405"/>
            <a:ext cx="9532607" cy="923330"/>
          </a:xfrm>
          <a:prstGeom prst="rect">
            <a:avLst/>
          </a:prstGeom>
        </p:spPr>
        <p:txBody>
          <a:bodyPr wrap="square">
            <a:spAutoFit/>
          </a:bodyPr>
          <a:lstStyle/>
          <a:p>
            <a:r>
              <a:rPr lang="en-US" dirty="0">
                <a:latin typeface="Oracle Sans" panose="020B0503020204020204" pitchFamily="34" charset="0"/>
                <a:cs typeface="Oracle Sans" panose="020B0503020204020204" pitchFamily="34" charset="0"/>
              </a:rPr>
              <a:t>Between </a:t>
            </a:r>
            <a:r>
              <a:rPr lang="en-US" dirty="0">
                <a:solidFill>
                  <a:srgbClr val="312D2A"/>
                </a:solidFill>
                <a:latin typeface="Oracle Sans" panose="020B0503020204020204" pitchFamily="34" charset="0"/>
                <a:cs typeface="Oracle Sans" panose="020B0503020204020204" pitchFamily="34" charset="0"/>
              </a:rPr>
              <a:t>September </a:t>
            </a:r>
            <a:r>
              <a:rPr lang="en-US" dirty="0" smtClean="0">
                <a:solidFill>
                  <a:srgbClr val="312D2A"/>
                </a:solidFill>
                <a:latin typeface="Oracle Sans" panose="020B0503020204020204" pitchFamily="34" charset="0"/>
                <a:cs typeface="Oracle Sans" panose="020B0503020204020204" pitchFamily="34" charset="0"/>
              </a:rPr>
              <a:t>8, </a:t>
            </a:r>
            <a:r>
              <a:rPr lang="en-US" dirty="0">
                <a:solidFill>
                  <a:srgbClr val="312D2A"/>
                </a:solidFill>
                <a:latin typeface="Oracle Sans" panose="020B0503020204020204" pitchFamily="34" charset="0"/>
                <a:cs typeface="Oracle Sans" panose="020B0503020204020204" pitchFamily="34" charset="0"/>
              </a:rPr>
              <a:t>2021 12AM GMT and </a:t>
            </a:r>
            <a:r>
              <a:rPr lang="en-US" dirty="0" smtClean="0">
                <a:solidFill>
                  <a:srgbClr val="312D2A"/>
                </a:solidFill>
                <a:latin typeface="Oracle Sans" panose="020B0503020204020204" pitchFamily="34" charset="0"/>
                <a:cs typeface="Oracle Sans" panose="020B0503020204020204" pitchFamily="34" charset="0"/>
              </a:rPr>
              <a:t>December 31, </a:t>
            </a:r>
            <a:r>
              <a:rPr lang="en-US" dirty="0">
                <a:solidFill>
                  <a:srgbClr val="312D2A"/>
                </a:solidFill>
                <a:latin typeface="Oracle Sans" panose="020B0503020204020204" pitchFamily="34" charset="0"/>
                <a:cs typeface="Oracle Sans" panose="020B0503020204020204" pitchFamily="34" charset="0"/>
              </a:rPr>
              <a:t>2021 11:59PM GMT </a:t>
            </a:r>
            <a:r>
              <a:rPr lang="en-US" dirty="0">
                <a:latin typeface="Oracle Sans" panose="020B0503020204020204" pitchFamily="34" charset="0"/>
                <a:cs typeface="Oracle Sans" panose="020B0503020204020204" pitchFamily="34" charset="0"/>
              </a:rPr>
              <a:t>customers are entitled to </a:t>
            </a:r>
            <a:r>
              <a:rPr lang="en-US" b="1" dirty="0">
                <a:latin typeface="Oracle Sans" panose="020B0503020204020204" pitchFamily="34" charset="0"/>
                <a:cs typeface="Oracle Sans" panose="020B0503020204020204" pitchFamily="34" charset="0"/>
              </a:rPr>
              <a:t>three (3) free </a:t>
            </a:r>
            <a:r>
              <a:rPr lang="en-US" b="1" dirty="0" smtClean="0">
                <a:latin typeface="Oracle Sans" panose="020B0503020204020204" pitchFamily="34" charset="0"/>
                <a:cs typeface="Oracle Sans" panose="020B0503020204020204" pitchFamily="34" charset="0"/>
              </a:rPr>
              <a:t>certification </a:t>
            </a:r>
            <a:r>
              <a:rPr lang="en-US" dirty="0" smtClean="0">
                <a:latin typeface="Oracle Sans" panose="020B0503020204020204" pitchFamily="34" charset="0"/>
                <a:cs typeface="Oracle Sans" panose="020B0503020204020204" pitchFamily="34" charset="0"/>
              </a:rPr>
              <a:t>exam attempts per Exam. </a:t>
            </a:r>
            <a:r>
              <a:rPr lang="en-US" dirty="0" smtClean="0">
                <a:latin typeface="Oracle Sans" panose="020B0503020204020204" pitchFamily="34" charset="0"/>
                <a:cs typeface="Oracle Sans" panose="020B0503020204020204" pitchFamily="34" charset="0"/>
              </a:rPr>
              <a:t> Must take at least 30 minutes of training for 1</a:t>
            </a:r>
            <a:r>
              <a:rPr lang="en-US" baseline="30000" dirty="0" smtClean="0">
                <a:latin typeface="Oracle Sans" panose="020B0503020204020204" pitchFamily="34" charset="0"/>
                <a:cs typeface="Oracle Sans" panose="020B0503020204020204" pitchFamily="34" charset="0"/>
              </a:rPr>
              <a:t>st</a:t>
            </a:r>
            <a:r>
              <a:rPr lang="en-US" dirty="0">
                <a:latin typeface="Oracle Sans" panose="020B0503020204020204" pitchFamily="34" charset="0"/>
                <a:cs typeface="Oracle Sans" panose="020B0503020204020204" pitchFamily="34" charset="0"/>
              </a:rPr>
              <a:t>,</a:t>
            </a:r>
            <a:r>
              <a:rPr lang="en-US" dirty="0" smtClean="0">
                <a:latin typeface="Oracle Sans" panose="020B0503020204020204" pitchFamily="34" charset="0"/>
                <a:cs typeface="Oracle Sans" panose="020B0503020204020204" pitchFamily="34" charset="0"/>
              </a:rPr>
              <a:t> 2 hours for 2</a:t>
            </a:r>
            <a:r>
              <a:rPr lang="en-US" baseline="30000" dirty="0" smtClean="0">
                <a:latin typeface="Oracle Sans" panose="020B0503020204020204" pitchFamily="34" charset="0"/>
                <a:cs typeface="Oracle Sans" panose="020B0503020204020204" pitchFamily="34" charset="0"/>
              </a:rPr>
              <a:t>nd</a:t>
            </a:r>
            <a:r>
              <a:rPr lang="en-US" dirty="0" smtClean="0">
                <a:latin typeface="Oracle Sans" panose="020B0503020204020204" pitchFamily="34" charset="0"/>
                <a:cs typeface="Oracle Sans" panose="020B0503020204020204" pitchFamily="34" charset="0"/>
              </a:rPr>
              <a:t> attempt and 4 hours for 3</a:t>
            </a:r>
            <a:r>
              <a:rPr lang="en-US" baseline="30000" dirty="0" smtClean="0">
                <a:latin typeface="Oracle Sans" panose="020B0503020204020204" pitchFamily="34" charset="0"/>
                <a:cs typeface="Oracle Sans" panose="020B0503020204020204" pitchFamily="34" charset="0"/>
              </a:rPr>
              <a:t>rd</a:t>
            </a:r>
            <a:r>
              <a:rPr lang="en-US" dirty="0" smtClean="0">
                <a:latin typeface="Oracle Sans" panose="020B0503020204020204" pitchFamily="34" charset="0"/>
                <a:cs typeface="Oracle Sans" panose="020B0503020204020204" pitchFamily="34" charset="0"/>
              </a:rPr>
              <a:t> attempt</a:t>
            </a:r>
            <a:endParaRPr lang="en-AU" dirty="0"/>
          </a:p>
        </p:txBody>
      </p:sp>
      <p:pic>
        <p:nvPicPr>
          <p:cNvPr id="39" name="Picture 38">
            <a:extLst>
              <a:ext uri="{FF2B5EF4-FFF2-40B4-BE49-F238E27FC236}">
                <a16:creationId xmlns="" xmlns:a16="http://schemas.microsoft.com/office/drawing/2014/main" xmlns:p15="http://schemas.microsoft.com/office/powerpoint/2012/main" xmlns:a14="http://schemas.microsoft.com/office/drawing/2010/main" xmlns:p14="http://schemas.microsoft.com/office/powerpoint/2010/main" id="{A00448DD-6A27-204B-A656-F476559C3EBC}"/>
              </a:ext>
            </a:extLst>
          </p:cNvPr>
          <p:cNvPicPr>
            <a:picLocks noChangeAspect="1"/>
          </p:cNvPicPr>
          <p:nvPr>
            <p:custDataLst>
              <p:tags r:id="rId13"/>
            </p:custDataLst>
          </p:nvPr>
        </p:nvPicPr>
        <p:blipFill>
          <a:blip r:embed="rId36">
            <a:extLst>
              <a:ext uri="{28A0092B-C50C-407E-A947-70E740481C1C}">
                <a14:useLocalDpi xmlns:a14="http://schemas.microsoft.com/office/drawing/2010/main" val="0"/>
              </a:ext>
            </a:extLst>
          </a:blip>
          <a:stretch>
            <a:fillRect/>
          </a:stretch>
        </p:blipFill>
        <p:spPr>
          <a:xfrm>
            <a:off x="10969460" y="5210592"/>
            <a:ext cx="812909" cy="812909"/>
          </a:xfrm>
          <a:prstGeom prst="rect">
            <a:avLst/>
          </a:prstGeom>
        </p:spPr>
      </p:pic>
    </p:spTree>
    <p:extLst>
      <p:ext uri="{BB962C8B-B14F-4D97-AF65-F5344CB8AC3E}">
        <p14:creationId xmlns:p14="http://schemas.microsoft.com/office/powerpoint/2010/main" val="51142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xmlns="" id="{52006221-2B4A-4D8A-8285-49E58D1AA38A}"/>
              </a:ext>
            </a:extLst>
          </p:cNvPr>
          <p:cNvSpPr>
            <a:spLocks noGrp="1"/>
          </p:cNvSpPr>
          <p:nvPr>
            <p:ph type="dt" sz="half" idx="10"/>
          </p:nvPr>
        </p:nvSpPr>
        <p:spPr/>
        <p:txBody>
          <a:bodyPr/>
          <a:lstStyle/>
          <a:p>
            <a:fld id="{E7CF7386-AF3C-4BD8-832B-AC56F7B7E4F1}" type="datetime1">
              <a:rPr lang="en-US" smtClean="0"/>
              <a:t>9/7/2021</a:t>
            </a:fld>
            <a:endParaRPr lang="en-US" dirty="0"/>
          </a:p>
        </p:txBody>
      </p:sp>
      <p:sp>
        <p:nvSpPr>
          <p:cNvPr id="7" name="Slide Number Placeholder 6">
            <a:extLst>
              <a:ext uri="{FF2B5EF4-FFF2-40B4-BE49-F238E27FC236}">
                <a16:creationId xmlns:a16="http://schemas.microsoft.com/office/drawing/2014/main" xmlns="" id="{C9615E62-F90B-4269-BED0-D04548AE64E7}"/>
              </a:ext>
            </a:extLst>
          </p:cNvPr>
          <p:cNvSpPr>
            <a:spLocks noGrp="1"/>
          </p:cNvSpPr>
          <p:nvPr>
            <p:ph type="sldNum" sz="quarter" idx="12"/>
          </p:nvPr>
        </p:nvSpPr>
        <p:spPr/>
        <p:txBody>
          <a:bodyPr/>
          <a:lstStyle/>
          <a:p>
            <a:fld id="{345D60D9-5372-5F40-9443-0F9AE5BDC3C8}" type="slidenum">
              <a:rPr lang="en-US" smtClean="0"/>
              <a:pPr/>
              <a:t>4</a:t>
            </a:fld>
            <a:endParaRPr lang="en-US" dirty="0"/>
          </a:p>
        </p:txBody>
      </p:sp>
      <p:sp>
        <p:nvSpPr>
          <p:cNvPr id="8" name="Title 7">
            <a:extLst>
              <a:ext uri="{FF2B5EF4-FFF2-40B4-BE49-F238E27FC236}">
                <a16:creationId xmlns:a16="http://schemas.microsoft.com/office/drawing/2014/main" xmlns="" id="{E98AD090-7709-4256-BD45-BEB7311C57BD}"/>
              </a:ext>
            </a:extLst>
          </p:cNvPr>
          <p:cNvSpPr>
            <a:spLocks noGrp="1"/>
          </p:cNvSpPr>
          <p:nvPr>
            <p:ph type="title"/>
          </p:nvPr>
        </p:nvSpPr>
        <p:spPr>
          <a:xfrm>
            <a:off x="762000" y="2723212"/>
            <a:ext cx="10158984" cy="1280160"/>
          </a:xfrm>
        </p:spPr>
        <p:txBody>
          <a:bodyPr/>
          <a:lstStyle/>
          <a:p>
            <a:r>
              <a:rPr lang="en-US" dirty="0" smtClean="0"/>
              <a:t>Appendix</a:t>
            </a:r>
            <a:br>
              <a:rPr lang="en-US" dirty="0" smtClean="0"/>
            </a:br>
            <a:r>
              <a:rPr lang="en-US" dirty="0"/>
              <a:t/>
            </a:r>
            <a:br>
              <a:rPr lang="en-US" dirty="0"/>
            </a:br>
            <a:r>
              <a:rPr lang="en-US" dirty="0" smtClean="0"/>
              <a:t>-</a:t>
            </a:r>
            <a:r>
              <a:rPr lang="en-US" sz="3200" dirty="0" smtClean="0"/>
              <a:t>Getting </a:t>
            </a:r>
            <a:r>
              <a:rPr lang="en-US" sz="3200" dirty="0"/>
              <a:t>s</a:t>
            </a:r>
            <a:r>
              <a:rPr lang="en-US" sz="3200" dirty="0" smtClean="0"/>
              <a:t>tarted: how to activate your training</a:t>
            </a:r>
            <a:r>
              <a:rPr lang="en-US" sz="3200" dirty="0"/>
              <a:t/>
            </a:r>
            <a:br>
              <a:rPr lang="en-US" sz="3200" dirty="0"/>
            </a:br>
            <a:r>
              <a:rPr lang="en-US" sz="3200" dirty="0" smtClean="0"/>
              <a:t>-Details on course content</a:t>
            </a:r>
            <a:endParaRPr lang="en-US" sz="3200" dirty="0"/>
          </a:p>
        </p:txBody>
      </p:sp>
      <p:sp>
        <p:nvSpPr>
          <p:cNvPr id="2" name="Rectangle 1"/>
          <p:cNvSpPr/>
          <p:nvPr/>
        </p:nvSpPr>
        <p:spPr>
          <a:xfrm>
            <a:off x="1127760" y="6491124"/>
            <a:ext cx="6096000" cy="230832"/>
          </a:xfrm>
          <a:prstGeom prst="rect">
            <a:avLst/>
          </a:prstGeom>
        </p:spPr>
        <p:txBody>
          <a:bodyPr>
            <a:spAutoFit/>
          </a:bodyPr>
          <a:lstStyle/>
          <a:p>
            <a:r>
              <a:rPr lang="en-US" sz="900" dirty="0">
                <a:solidFill>
                  <a:srgbClr val="527F52"/>
                </a:solidFill>
              </a:rPr>
              <a:t>Copyright © 2021, Oracle and/or its affiliates. All rights reserved.</a:t>
            </a:r>
            <a:endParaRPr lang="en-US" sz="900" dirty="0">
              <a:solidFill>
                <a:srgbClr val="527F52"/>
              </a:solidFill>
            </a:endParaRPr>
          </a:p>
        </p:txBody>
      </p:sp>
    </p:spTree>
    <p:extLst>
      <p:ext uri="{BB962C8B-B14F-4D97-AF65-F5344CB8AC3E}">
        <p14:creationId xmlns:p14="http://schemas.microsoft.com/office/powerpoint/2010/main" val="68401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OTag">
            <a:extLst>
              <a:ext uri="{FF2B5EF4-FFF2-40B4-BE49-F238E27FC236}">
                <a16:creationId xmlns:a16="http://schemas.microsoft.com/office/drawing/2014/main" xmlns="" id="{15389DB0-74A0-D248-A05D-894E72259F02}"/>
              </a:ext>
              <a:ext uri="{C183D7F6-B498-43B3-948B-1728B52AA6E4}">
                <adec:decorative xmlns:adec="http://schemas.microsoft.com/office/drawing/2017/decorative" xmlns="" val="1"/>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4" name="Picture 23" descr="Logo&#10;&#10;Description automatically generated">
            <a:extLst>
              <a:ext uri="{FF2B5EF4-FFF2-40B4-BE49-F238E27FC236}">
                <a16:creationId xmlns:a16="http://schemas.microsoft.com/office/drawing/2014/main" xmlns="" id="{C0C7A78B-3182-2342-A4E3-57FD287BAAC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t="31914"/>
          <a:stretch>
            <a:fillRect/>
          </a:stretch>
        </p:blipFill>
        <p:spPr>
          <a:xfrm>
            <a:off x="9509368" y="311797"/>
            <a:ext cx="2176664" cy="426942"/>
          </a:xfrm>
          <a:prstGeom prst="rect">
            <a:avLst/>
          </a:prstGeom>
        </p:spPr>
      </p:pic>
      <p:grpSp>
        <p:nvGrpSpPr>
          <p:cNvPr id="26" name="Group 25">
            <a:extLst>
              <a:ext uri="{FF2B5EF4-FFF2-40B4-BE49-F238E27FC236}">
                <a16:creationId xmlns:a16="http://schemas.microsoft.com/office/drawing/2014/main" xmlns="" id="{9FBA0484-1E0E-0D43-B677-B221ECFDEB9A}"/>
              </a:ext>
            </a:extLst>
          </p:cNvPr>
          <p:cNvGrpSpPr/>
          <p:nvPr>
            <p:custDataLst>
              <p:tags r:id="rId3"/>
            </p:custDataLst>
          </p:nvPr>
        </p:nvGrpSpPr>
        <p:grpSpPr>
          <a:xfrm>
            <a:off x="756000" y="1112412"/>
            <a:ext cx="403200" cy="67736"/>
            <a:chOff x="756000" y="1112412"/>
            <a:chExt cx="403200" cy="67736"/>
          </a:xfrm>
        </p:grpSpPr>
        <p:sp>
          <p:nvSpPr>
            <p:cNvPr id="28" name="Rectangle">
              <a:extLst>
                <a:ext uri="{FF2B5EF4-FFF2-40B4-BE49-F238E27FC236}">
                  <a16:creationId xmlns:a16="http://schemas.microsoft.com/office/drawing/2014/main" xmlns="" id="{00491AD5-3A52-7C43-9EEA-27EB22E70E4F}"/>
                </a:ext>
              </a:extLst>
            </p:cNvPr>
            <p:cNvSpPr/>
            <p:nvPr>
              <p:custDataLst>
                <p:tags r:id="rId7"/>
              </p:custDataLst>
            </p:nvPr>
          </p:nvSpPr>
          <p:spPr>
            <a:xfrm>
              <a:off x="756000" y="1112412"/>
              <a:ext cx="201600" cy="67736"/>
            </a:xfrm>
            <a:prstGeom prst="rect">
              <a:avLst/>
            </a:prstGeom>
            <a:solidFill>
              <a:srgbClr val="416C41"/>
            </a:solidFill>
            <a:ln w="12700">
              <a:miter lim="400000"/>
            </a:ln>
          </p:spPr>
          <p:txBody>
            <a:bodyPr lIns="60957" tIns="60957" rIns="60957" bIns="60957" anchor="ctr"/>
            <a:lstStyle/>
            <a:p>
              <a:pPr marL="0" marR="0" lvl="0" indent="0" algn="l" defTabSz="914400" rtl="0" eaLnBrk="1" fontAlgn="auto" latinLnBrk="0" hangingPunct="1">
                <a:lnSpc>
                  <a:spcPct val="100000"/>
                </a:lnSpc>
                <a:spcBef>
                  <a:spcPct val="0"/>
                </a:spcBef>
                <a:spcAft>
                  <a:spcPct val="0"/>
                </a:spcAft>
                <a:buClrTx/>
                <a:buSzTx/>
                <a:buFontTx/>
                <a:buNone/>
                <a:defRPr>
                  <a:latin typeface="Oracle Sans Light"/>
                  <a:ea typeface="Oracle Sans Light"/>
                  <a:cs typeface="Oracle Sans Light"/>
                  <a:sym typeface="Oracle Sans Light"/>
                </a:defRPr>
              </a:pPr>
              <a:endParaRPr kumimoji="0" sz="2400" b="0" i="0" u="none" strike="noStrike" kern="1200" cap="none" spc="0" normalizeH="0" baseline="0" noProof="0">
                <a:ln>
                  <a:noFill/>
                </a:ln>
                <a:solidFill>
                  <a:srgbClr val="312D2A"/>
                </a:solidFill>
                <a:effectLst/>
                <a:uLnTx/>
                <a:uFillTx/>
                <a:latin typeface="Oracle Sans Light" charset="0"/>
                <a:cs typeface="Oracle Sans Light" charset="0"/>
                <a:sym typeface="Oracle Sans Light" charset="0"/>
              </a:endParaRPr>
            </a:p>
          </p:txBody>
        </p:sp>
        <p:sp>
          <p:nvSpPr>
            <p:cNvPr id="30" name="Rectangle">
              <a:extLst>
                <a:ext uri="{FF2B5EF4-FFF2-40B4-BE49-F238E27FC236}">
                  <a16:creationId xmlns:a16="http://schemas.microsoft.com/office/drawing/2014/main" xmlns="" id="{78A87D0B-41AC-AD43-B84A-52622D19A642}"/>
                </a:ext>
              </a:extLst>
            </p:cNvPr>
            <p:cNvSpPr/>
            <p:nvPr>
              <p:custDataLst>
                <p:tags r:id="rId8"/>
              </p:custDataLst>
            </p:nvPr>
          </p:nvSpPr>
          <p:spPr>
            <a:xfrm>
              <a:off x="957600" y="1112412"/>
              <a:ext cx="201600" cy="67736"/>
            </a:xfrm>
            <a:prstGeom prst="rect">
              <a:avLst/>
            </a:prstGeom>
            <a:solidFill>
              <a:srgbClr val="E1A332"/>
            </a:solidFill>
            <a:ln w="12700">
              <a:miter lim="400000"/>
            </a:ln>
          </p:spPr>
          <p:txBody>
            <a:bodyPr lIns="60957" tIns="60957" rIns="60957" bIns="60957" anchor="ctr"/>
            <a:lstStyle/>
            <a:p>
              <a:pPr marL="0" marR="0" lvl="0" indent="0" algn="l" defTabSz="914400" rtl="0" eaLnBrk="1" fontAlgn="auto" latinLnBrk="0" hangingPunct="1">
                <a:lnSpc>
                  <a:spcPct val="100000"/>
                </a:lnSpc>
                <a:spcBef>
                  <a:spcPct val="0"/>
                </a:spcBef>
                <a:spcAft>
                  <a:spcPct val="0"/>
                </a:spcAft>
                <a:buClrTx/>
                <a:buSzTx/>
                <a:buFontTx/>
                <a:buNone/>
                <a:defRPr>
                  <a:latin typeface="Oracle Sans Light"/>
                  <a:ea typeface="Oracle Sans Light"/>
                  <a:cs typeface="Oracle Sans Light"/>
                  <a:sym typeface="Oracle Sans Light"/>
                </a:defRPr>
              </a:pPr>
              <a:endParaRPr kumimoji="0" sz="2400" b="0" i="0" u="none" strike="noStrike" kern="1200" cap="none" spc="0" normalizeH="0" baseline="0" noProof="0">
                <a:ln>
                  <a:noFill/>
                </a:ln>
                <a:solidFill>
                  <a:srgbClr val="312D2A"/>
                </a:solidFill>
                <a:effectLst/>
                <a:uLnTx/>
                <a:uFillTx/>
                <a:latin typeface="Oracle Sans Light" charset="0"/>
                <a:cs typeface="Oracle Sans Light" charset="0"/>
                <a:sym typeface="Oracle Sans Light" charset="0"/>
              </a:endParaRPr>
            </a:p>
          </p:txBody>
        </p:sp>
      </p:grpSp>
      <p:sp>
        <p:nvSpPr>
          <p:cNvPr id="32" name="Global…">
            <a:extLst>
              <a:ext uri="{FF2B5EF4-FFF2-40B4-BE49-F238E27FC236}">
                <a16:creationId xmlns:a16="http://schemas.microsoft.com/office/drawing/2014/main" xmlns="" id="{97B78E99-83B9-A345-A463-3C01507FD37B}"/>
              </a:ext>
            </a:extLst>
          </p:cNvPr>
          <p:cNvSpPr txBox="1"/>
          <p:nvPr>
            <p:custDataLst>
              <p:tags r:id="rId4"/>
            </p:custDataLst>
          </p:nvPr>
        </p:nvSpPr>
        <p:spPr>
          <a:xfrm>
            <a:off x="644240" y="396991"/>
            <a:ext cx="8753368" cy="418570"/>
          </a:xfrm>
          <a:prstGeom prst="rect">
            <a:avLst/>
          </a:prstGeom>
          <a:ln w="12700">
            <a:miter lim="400000"/>
          </a:ln>
          <a:extLst>
            <a:ext uri="{C572A759-6A51-4108-AA02-DFA0A04FC94B}">
              <ma14:wrappingTextBoxFlag xmlns:p14="http://schemas.microsoft.com/office/powerpoint/2010/main" xmlns:a14="http://schemas.microsoft.com/office/drawing/2010/main" xmlns:p15="http://schemas.microsoft.com/office/powerpoint/2012/main" xmlns:ma14="http://schemas.microsoft.com/office/mac/drawingml/2011/main" xmlns="" val="1"/>
            </a:ext>
          </a:extLst>
        </p:spPr>
        <p:txBody>
          <a:bodyPr wrap="square" lIns="0" tIns="60957" rIns="60957" bIns="60957">
            <a:spAutoFit/>
          </a:bodyPr>
          <a:lstStyle/>
          <a:p>
            <a:pPr lvl="0" defTabSz="914377">
              <a:lnSpc>
                <a:spcPct val="80000"/>
              </a:lnSpc>
              <a:defRPr sz="3000" b="1">
                <a:solidFill>
                  <a:srgbClr val="FFFFFF"/>
                </a:solidFill>
                <a:latin typeface="OracleSans-Bold"/>
                <a:ea typeface="OracleSans-Bold"/>
                <a:cs typeface="OracleSans-Bold"/>
                <a:sym typeface="OracleSans-Bold"/>
              </a:defRPr>
            </a:pPr>
            <a:r>
              <a:rPr lang="en-US" sz="2400" b="1" dirty="0">
                <a:solidFill>
                  <a:srgbClr val="312D2A"/>
                </a:solidFill>
                <a:latin typeface="OracleSans-Bold"/>
                <a:cs typeface="OracleSans-Bold"/>
                <a:sym typeface="OracleSans-Bold"/>
              </a:rPr>
              <a:t>How </a:t>
            </a:r>
            <a:r>
              <a:rPr lang="en-US" sz="2400" b="1" dirty="0">
                <a:solidFill>
                  <a:srgbClr val="312D2A"/>
                </a:solidFill>
                <a:latin typeface="OracleSans-Bold"/>
                <a:cs typeface="OracleSans-Bold"/>
                <a:sym typeface="OracleSans-Bold"/>
              </a:rPr>
              <a:t>D</a:t>
            </a:r>
            <a:r>
              <a:rPr lang="en-US" sz="2400" b="1" dirty="0" smtClean="0">
                <a:solidFill>
                  <a:srgbClr val="312D2A"/>
                </a:solidFill>
                <a:latin typeface="OracleSans-Bold"/>
                <a:cs typeface="OracleSans-Bold"/>
                <a:sym typeface="OracleSans-Bold"/>
              </a:rPr>
              <a:t>o </a:t>
            </a:r>
            <a:r>
              <a:rPr lang="en-US" sz="2400" b="1" dirty="0" smtClean="0">
                <a:solidFill>
                  <a:srgbClr val="312D2A"/>
                </a:solidFill>
                <a:latin typeface="OracleSans-Bold"/>
                <a:cs typeface="OracleSans-Bold"/>
                <a:sym typeface="OracleSans-Bold"/>
              </a:rPr>
              <a:t>You</a:t>
            </a:r>
            <a:r>
              <a:rPr lang="en-US" sz="2400" b="1" dirty="0" smtClean="0">
                <a:solidFill>
                  <a:srgbClr val="312D2A"/>
                </a:solidFill>
                <a:latin typeface="OracleSans-Bold"/>
                <a:cs typeface="OracleSans-Bold"/>
                <a:sym typeface="OracleSans-Bold"/>
              </a:rPr>
              <a:t> Activate Your Free Training &amp; Certification</a:t>
            </a:r>
            <a:endParaRPr lang="en-US" sz="2400" b="1" dirty="0">
              <a:solidFill>
                <a:srgbClr val="312D2A"/>
              </a:solidFill>
              <a:latin typeface="OracleSans-Bold"/>
              <a:cs typeface="OracleSans-Bold"/>
              <a:sym typeface="OracleSans-Bold"/>
            </a:endParaRPr>
          </a:p>
        </p:txBody>
      </p:sp>
      <p:sp>
        <p:nvSpPr>
          <p:cNvPr id="12" name="TextBox 11">
            <a:extLst>
              <a:ext uri="{FF2B5EF4-FFF2-40B4-BE49-F238E27FC236}">
                <a16:creationId xmlns:a16="http://schemas.microsoft.com/office/drawing/2014/main" xmlns="" id="{A4CB92CB-B75F-9042-99D8-B3D9FE47E194}"/>
              </a:ext>
            </a:extLst>
          </p:cNvPr>
          <p:cNvSpPr txBox="1"/>
          <p:nvPr>
            <p:custDataLst>
              <p:tags r:id="rId5"/>
            </p:custDataLst>
          </p:nvPr>
        </p:nvSpPr>
        <p:spPr>
          <a:xfrm>
            <a:off x="756000" y="1202959"/>
            <a:ext cx="5778380" cy="5680016"/>
          </a:xfrm>
          <a:prstGeom prst="rect">
            <a:avLst/>
          </a:prstGeom>
          <a:noFill/>
        </p:spPr>
        <p:txBody>
          <a:bodyPr wrap="square" lIns="0" rtlCol="0">
            <a:spAutoFit/>
          </a:bodyPr>
          <a:lstStyle/>
          <a:p>
            <a:pPr>
              <a:lnSpc>
                <a:spcPct val="110000"/>
              </a:lnSpc>
              <a:spcAft>
                <a:spcPts val="300"/>
              </a:spcAft>
            </a:pPr>
            <a:r>
              <a:rPr lang="en-US" sz="1600" b="1" dirty="0">
                <a:solidFill>
                  <a:srgbClr val="284D3C"/>
                </a:solidFill>
                <a:latin typeface="Oracle Sans" panose="020B0503020204020204" pitchFamily="34" charset="0"/>
                <a:cs typeface="Oracle Sans" panose="020B0503020204020204" pitchFamily="34" charset="0"/>
              </a:rPr>
              <a:t>Step 1</a:t>
            </a:r>
          </a:p>
          <a:p>
            <a:pPr marL="285750" indent="-285750">
              <a:lnSpc>
                <a:spcPct val="110000"/>
              </a:lnSpc>
              <a:spcAft>
                <a:spcPts val="300"/>
              </a:spcAft>
              <a:buFontTx/>
              <a:buChar char="-"/>
            </a:pPr>
            <a:r>
              <a:rPr lang="en-US" sz="1400" b="1" dirty="0">
                <a:solidFill>
                  <a:srgbClr val="284D3C"/>
                </a:solidFill>
                <a:latin typeface="Oracle Sans" panose="020B0503020204020204" pitchFamily="34" charset="0"/>
                <a:cs typeface="Oracle Sans" panose="020B0503020204020204" pitchFamily="34" charset="0"/>
              </a:rPr>
              <a:t>Visit</a:t>
            </a:r>
            <a:r>
              <a:rPr lang="en-US" sz="1400" dirty="0">
                <a:solidFill>
                  <a:srgbClr val="284D3C"/>
                </a:solidFill>
                <a:latin typeface="Oracle Sans" panose="020B0503020204020204" pitchFamily="34" charset="0"/>
                <a:cs typeface="Oracle Sans" panose="020B0503020204020204" pitchFamily="34" charset="0"/>
              </a:rPr>
              <a:t> </a:t>
            </a:r>
            <a:r>
              <a:rPr lang="en-US" sz="1400" dirty="0">
                <a:hlinkClick r:id="rId12"/>
              </a:rPr>
              <a:t>education.oracle.com/</a:t>
            </a:r>
            <a:r>
              <a:rPr lang="en-US" sz="1400" dirty="0" err="1">
                <a:hlinkClick r:id="rId12"/>
              </a:rPr>
              <a:t>oci</a:t>
            </a:r>
            <a:r>
              <a:rPr lang="en-US" sz="1400" dirty="0" smtClean="0">
                <a:latin typeface="Oracle Sans" panose="020B0503020204020204" pitchFamily="34" charset="0"/>
                <a:cs typeface="Oracle Sans" panose="020B0503020204020204" pitchFamily="34" charset="0"/>
              </a:rPr>
              <a:t> </a:t>
            </a:r>
            <a:r>
              <a:rPr lang="en-US" sz="1400" dirty="0">
                <a:solidFill>
                  <a:srgbClr val="284D3C"/>
                </a:solidFill>
                <a:latin typeface="Oracle Sans" panose="020B0503020204020204" pitchFamily="34" charset="0"/>
                <a:cs typeface="Oracle Sans" panose="020B0503020204020204" pitchFamily="34" charset="0"/>
              </a:rPr>
              <a:t>to view the program details and choose a learning path to get started.</a:t>
            </a:r>
          </a:p>
          <a:p>
            <a:pPr>
              <a:lnSpc>
                <a:spcPct val="110000"/>
              </a:lnSpc>
              <a:spcAft>
                <a:spcPts val="300"/>
              </a:spcAft>
            </a:pPr>
            <a:r>
              <a:rPr lang="en-US" sz="1600" b="1" i="1" dirty="0">
                <a:solidFill>
                  <a:srgbClr val="284D3C"/>
                </a:solidFill>
                <a:latin typeface="Oracle Sans" panose="020B0503020204020204" pitchFamily="34" charset="0"/>
                <a:cs typeface="Oracle Sans" panose="020B0503020204020204" pitchFamily="34" charset="0"/>
              </a:rPr>
              <a:t>OR</a:t>
            </a:r>
            <a:endParaRPr lang="en-US" sz="1400" b="1" dirty="0">
              <a:solidFill>
                <a:srgbClr val="284D3C"/>
              </a:solidFill>
              <a:latin typeface="Oracle Sans" panose="020B0503020204020204" pitchFamily="34" charset="0"/>
              <a:cs typeface="Oracle Sans" panose="020B0503020204020204" pitchFamily="34" charset="0"/>
            </a:endParaRPr>
          </a:p>
          <a:p>
            <a:pPr marL="285750" indent="-285750">
              <a:lnSpc>
                <a:spcPct val="110000"/>
              </a:lnSpc>
              <a:spcAft>
                <a:spcPts val="300"/>
              </a:spcAft>
              <a:buFontTx/>
              <a:buChar char="-"/>
            </a:pPr>
            <a:r>
              <a:rPr lang="en-US" sz="1400" b="1" dirty="0">
                <a:solidFill>
                  <a:srgbClr val="284D3C"/>
                </a:solidFill>
                <a:latin typeface="Oracle Sans" panose="020B0503020204020204" pitchFamily="34" charset="0"/>
                <a:cs typeface="Oracle Sans" panose="020B0503020204020204" pitchFamily="34" charset="0"/>
              </a:rPr>
              <a:t>Go directly to the Learning Subscription </a:t>
            </a:r>
            <a:r>
              <a:rPr lang="en-US" sz="1400" dirty="0">
                <a:solidFill>
                  <a:srgbClr val="284D3C"/>
                </a:solidFill>
                <a:latin typeface="Oracle Sans" panose="020B0503020204020204" pitchFamily="34" charset="0"/>
                <a:cs typeface="Oracle Sans" panose="020B0503020204020204" pitchFamily="34" charset="0"/>
              </a:rPr>
              <a:t>to browse available free digital training courses:</a:t>
            </a:r>
          </a:p>
          <a:p>
            <a:pPr marL="800100" lvl="1" indent="-342900">
              <a:lnSpc>
                <a:spcPct val="110000"/>
              </a:lnSpc>
              <a:spcAft>
                <a:spcPts val="300"/>
              </a:spcAft>
              <a:buFont typeface="Arial" panose="020B0604020202020204" pitchFamily="34" charset="0"/>
              <a:buChar char="•"/>
            </a:pPr>
            <a:r>
              <a:rPr lang="en-US" sz="1400" dirty="0">
                <a:solidFill>
                  <a:srgbClr val="284D3C"/>
                </a:solidFill>
                <a:latin typeface="Oracle Sans" panose="020B0503020204020204" pitchFamily="34" charset="0"/>
                <a:cs typeface="Oracle Sans" panose="020B0503020204020204" pitchFamily="34" charset="0"/>
                <a:hlinkClick r:id="rId13"/>
              </a:rPr>
              <a:t>Oracle Cloud Infrastructure Learning Subscription</a:t>
            </a:r>
            <a:endParaRPr lang="en-US" sz="1400" dirty="0">
              <a:solidFill>
                <a:srgbClr val="284D3C"/>
              </a:solidFill>
              <a:latin typeface="Oracle Sans" panose="020B0503020204020204" pitchFamily="34" charset="0"/>
              <a:cs typeface="Oracle Sans" panose="020B0503020204020204" pitchFamily="34" charset="0"/>
            </a:endParaRPr>
          </a:p>
          <a:p>
            <a:pPr marL="800100" lvl="1" indent="-342900">
              <a:lnSpc>
                <a:spcPct val="110000"/>
              </a:lnSpc>
              <a:spcAft>
                <a:spcPts val="300"/>
              </a:spcAft>
              <a:buFont typeface="Arial" panose="020B0604020202020204" pitchFamily="34" charset="0"/>
              <a:buChar char="•"/>
            </a:pPr>
            <a:r>
              <a:rPr lang="en-US" sz="1400" dirty="0">
                <a:solidFill>
                  <a:srgbClr val="284D3C"/>
                </a:solidFill>
                <a:latin typeface="Oracle Sans" panose="020B0503020204020204" pitchFamily="34" charset="0"/>
                <a:cs typeface="Oracle Sans" panose="020B0503020204020204" pitchFamily="34" charset="0"/>
                <a:hlinkClick r:id="rId14"/>
              </a:rPr>
              <a:t>Data Management Learning Subscription</a:t>
            </a:r>
            <a:endParaRPr lang="en-US" sz="1400" dirty="0">
              <a:solidFill>
                <a:srgbClr val="284D3C"/>
              </a:solidFill>
              <a:latin typeface="Oracle Sans" panose="020B0503020204020204" pitchFamily="34" charset="0"/>
              <a:cs typeface="Oracle Sans" panose="020B0503020204020204" pitchFamily="34" charset="0"/>
            </a:endParaRPr>
          </a:p>
          <a:p>
            <a:pPr marL="800100" lvl="1" indent="-342900">
              <a:lnSpc>
                <a:spcPct val="110000"/>
              </a:lnSpc>
              <a:spcAft>
                <a:spcPts val="300"/>
              </a:spcAft>
              <a:buFont typeface="Arial" panose="020B0604020202020204" pitchFamily="34" charset="0"/>
              <a:buChar char="•"/>
            </a:pPr>
            <a:r>
              <a:rPr lang="en-US" sz="1400" dirty="0">
                <a:solidFill>
                  <a:srgbClr val="284D3C"/>
                </a:solidFill>
                <a:latin typeface="Oracle Sans" panose="020B0503020204020204" pitchFamily="34" charset="0"/>
                <a:cs typeface="Oracle Sans" panose="020B0503020204020204" pitchFamily="34" charset="0"/>
                <a:hlinkClick r:id="rId15"/>
              </a:rPr>
              <a:t>Application Development Learning Subscription</a:t>
            </a:r>
            <a:br>
              <a:rPr lang="en-US" sz="1400" dirty="0">
                <a:solidFill>
                  <a:srgbClr val="284D3C"/>
                </a:solidFill>
                <a:latin typeface="Oracle Sans" panose="020B0503020204020204" pitchFamily="34" charset="0"/>
                <a:cs typeface="Oracle Sans" panose="020B0503020204020204" pitchFamily="34" charset="0"/>
                <a:hlinkClick r:id="rId15"/>
              </a:rPr>
            </a:br>
            <a:endParaRPr lang="en-US" sz="1400" dirty="0" smtClean="0">
              <a:solidFill>
                <a:srgbClr val="284D3C"/>
              </a:solidFill>
              <a:latin typeface="Oracle Sans" panose="020B0503020204020204" pitchFamily="34" charset="0"/>
              <a:cs typeface="Oracle Sans" panose="020B0503020204020204" pitchFamily="34" charset="0"/>
            </a:endParaRPr>
          </a:p>
          <a:p>
            <a:pPr>
              <a:lnSpc>
                <a:spcPct val="110000"/>
              </a:lnSpc>
              <a:spcAft>
                <a:spcPts val="300"/>
              </a:spcAft>
            </a:pPr>
            <a:r>
              <a:rPr lang="en-US" sz="1600" b="1" dirty="0" smtClean="0">
                <a:solidFill>
                  <a:srgbClr val="284D3C"/>
                </a:solidFill>
                <a:latin typeface="Oracle Sans" panose="020B0503020204020204" pitchFamily="34" charset="0"/>
                <a:cs typeface="Oracle Sans" panose="020B0503020204020204" pitchFamily="34" charset="0"/>
              </a:rPr>
              <a:t>Step 2</a:t>
            </a:r>
          </a:p>
          <a:p>
            <a:pPr marL="285750" indent="-285750">
              <a:lnSpc>
                <a:spcPct val="110000"/>
              </a:lnSpc>
              <a:spcAft>
                <a:spcPts val="300"/>
              </a:spcAft>
              <a:buFontTx/>
              <a:buChar char="-"/>
            </a:pPr>
            <a:r>
              <a:rPr lang="en-US" sz="1400" dirty="0" smtClean="0">
                <a:solidFill>
                  <a:srgbClr val="284D3C"/>
                </a:solidFill>
                <a:latin typeface="Oracle Sans" panose="020B0503020204020204" pitchFamily="34" charset="0"/>
                <a:cs typeface="Oracle Sans" panose="020B0503020204020204" pitchFamily="34" charset="0"/>
              </a:rPr>
              <a:t>When </a:t>
            </a:r>
            <a:r>
              <a:rPr lang="en-US" sz="1400" dirty="0">
                <a:solidFill>
                  <a:srgbClr val="284D3C"/>
                </a:solidFill>
                <a:latin typeface="Oracle Sans" panose="020B0503020204020204" pitchFamily="34" charset="0"/>
                <a:cs typeface="Oracle Sans" panose="020B0503020204020204" pitchFamily="34" charset="0"/>
              </a:rPr>
              <a:t>prompted, </a:t>
            </a:r>
            <a:r>
              <a:rPr lang="en-US" sz="1400" b="1" dirty="0">
                <a:solidFill>
                  <a:srgbClr val="284D3C"/>
                </a:solidFill>
                <a:latin typeface="Oracle Sans" panose="020B0503020204020204" pitchFamily="34" charset="0"/>
                <a:cs typeface="Oracle Sans" panose="020B0503020204020204" pitchFamily="34" charset="0"/>
              </a:rPr>
              <a:t>create an Oracle Single-Sign On (SSO) account</a:t>
            </a:r>
            <a:r>
              <a:rPr lang="en-US" sz="1400" dirty="0">
                <a:solidFill>
                  <a:srgbClr val="284D3C"/>
                </a:solidFill>
                <a:latin typeface="Oracle Sans" panose="020B0503020204020204" pitchFamily="34" charset="0"/>
                <a:cs typeface="Oracle Sans" panose="020B0503020204020204" pitchFamily="34" charset="0"/>
              </a:rPr>
              <a:t>,</a:t>
            </a:r>
            <a:r>
              <a:rPr lang="en-US" sz="1400" b="1" dirty="0">
                <a:solidFill>
                  <a:srgbClr val="284D3C"/>
                </a:solidFill>
                <a:latin typeface="Oracle Sans" panose="020B0503020204020204" pitchFamily="34" charset="0"/>
                <a:cs typeface="Oracle Sans" panose="020B0503020204020204" pitchFamily="34" charset="0"/>
              </a:rPr>
              <a:t> </a:t>
            </a:r>
            <a:r>
              <a:rPr lang="en-US" sz="1400" dirty="0">
                <a:solidFill>
                  <a:srgbClr val="284D3C"/>
                </a:solidFill>
                <a:latin typeface="Oracle Sans" panose="020B0503020204020204" pitchFamily="34" charset="0"/>
                <a:cs typeface="Oracle Sans" panose="020B0503020204020204" pitchFamily="34" charset="0"/>
              </a:rPr>
              <a:t>or</a:t>
            </a:r>
            <a:r>
              <a:rPr lang="en-US" sz="1400" b="1" dirty="0">
                <a:solidFill>
                  <a:srgbClr val="284D3C"/>
                </a:solidFill>
                <a:latin typeface="Oracle Sans" panose="020B0503020204020204" pitchFamily="34" charset="0"/>
                <a:cs typeface="Oracle Sans" panose="020B0503020204020204" pitchFamily="34" charset="0"/>
              </a:rPr>
              <a:t> </a:t>
            </a:r>
            <a:r>
              <a:rPr lang="en-US" sz="1400" dirty="0">
                <a:solidFill>
                  <a:srgbClr val="284D3C"/>
                </a:solidFill>
                <a:latin typeface="Oracle Sans" panose="020B0503020204020204" pitchFamily="34" charset="0"/>
                <a:cs typeface="Oracle Sans" panose="020B0503020204020204" pitchFamily="34" charset="0"/>
              </a:rPr>
              <a:t>sign into their existing Oracle SSO account.</a:t>
            </a:r>
          </a:p>
          <a:p>
            <a:pPr>
              <a:lnSpc>
                <a:spcPct val="110000"/>
              </a:lnSpc>
              <a:spcAft>
                <a:spcPts val="300"/>
              </a:spcAft>
            </a:pPr>
            <a:r>
              <a:rPr lang="en-US" sz="1600" b="1" dirty="0">
                <a:solidFill>
                  <a:srgbClr val="284D3C"/>
                </a:solidFill>
                <a:latin typeface="Oracle Sans" panose="020B0503020204020204" pitchFamily="34" charset="0"/>
                <a:cs typeface="Oracle Sans" panose="020B0503020204020204" pitchFamily="34" charset="0"/>
              </a:rPr>
              <a:t>Step 3</a:t>
            </a:r>
          </a:p>
          <a:p>
            <a:pPr marL="285750" indent="-285750">
              <a:lnSpc>
                <a:spcPct val="110000"/>
              </a:lnSpc>
              <a:spcAft>
                <a:spcPts val="300"/>
              </a:spcAft>
              <a:buFontTx/>
              <a:buChar char="-"/>
            </a:pPr>
            <a:r>
              <a:rPr lang="en-US" sz="1400" dirty="0">
                <a:solidFill>
                  <a:srgbClr val="284D3C"/>
                </a:solidFill>
                <a:latin typeface="Oracle Sans" panose="020B0503020204020204" pitchFamily="34" charset="0"/>
                <a:cs typeface="Oracle Sans" panose="020B0503020204020204" pitchFamily="34" charset="0"/>
              </a:rPr>
              <a:t>Confirm Terms &amp; Conditions</a:t>
            </a:r>
          </a:p>
          <a:p>
            <a:pPr>
              <a:lnSpc>
                <a:spcPct val="110000"/>
              </a:lnSpc>
              <a:spcAft>
                <a:spcPts val="300"/>
              </a:spcAft>
            </a:pPr>
            <a:r>
              <a:rPr lang="en-US" sz="1600" b="1" dirty="0">
                <a:solidFill>
                  <a:srgbClr val="284D3C"/>
                </a:solidFill>
                <a:latin typeface="Oracle Sans" panose="020B0503020204020204" pitchFamily="34" charset="0"/>
                <a:cs typeface="Oracle Sans" panose="020B0503020204020204" pitchFamily="34" charset="0"/>
              </a:rPr>
              <a:t>Step 4</a:t>
            </a:r>
            <a:endParaRPr lang="en-US" sz="1600" b="1" i="1" dirty="0">
              <a:solidFill>
                <a:srgbClr val="284D3C"/>
              </a:solidFill>
              <a:latin typeface="Oracle Sans" panose="020B0503020204020204" pitchFamily="34" charset="0"/>
              <a:cs typeface="Oracle Sans" panose="020B0503020204020204" pitchFamily="34" charset="0"/>
            </a:endParaRPr>
          </a:p>
          <a:p>
            <a:pPr marL="285750" indent="-285750">
              <a:lnSpc>
                <a:spcPct val="110000"/>
              </a:lnSpc>
              <a:spcAft>
                <a:spcPts val="300"/>
              </a:spcAft>
              <a:buFontTx/>
              <a:buChar char="-"/>
            </a:pPr>
            <a:r>
              <a:rPr lang="en-US" sz="1400" dirty="0">
                <a:solidFill>
                  <a:srgbClr val="284D3C"/>
                </a:solidFill>
                <a:latin typeface="Oracle Sans" panose="020B0503020204020204" pitchFamily="34" charset="0"/>
                <a:cs typeface="Oracle Sans" panose="020B0503020204020204" pitchFamily="34" charset="0"/>
              </a:rPr>
              <a:t>Start</a:t>
            </a:r>
            <a:r>
              <a:rPr lang="en-US" sz="1600" dirty="0">
                <a:solidFill>
                  <a:srgbClr val="284D3C"/>
                </a:solidFill>
                <a:latin typeface="Oracle Sans" panose="020B0503020204020204" pitchFamily="34" charset="0"/>
                <a:cs typeface="Oracle Sans" panose="020B0503020204020204" pitchFamily="34" charset="0"/>
              </a:rPr>
              <a:t> </a:t>
            </a:r>
            <a:r>
              <a:rPr lang="en-US" sz="1400" dirty="0">
                <a:solidFill>
                  <a:srgbClr val="284D3C"/>
                </a:solidFill>
                <a:latin typeface="Oracle Sans" panose="020B0503020204020204" pitchFamily="34" charset="0"/>
                <a:cs typeface="Oracle Sans" panose="020B0503020204020204" pitchFamily="34" charset="0"/>
              </a:rPr>
              <a:t>learning</a:t>
            </a:r>
            <a:r>
              <a:rPr lang="en-US" sz="1400" dirty="0" smtClean="0">
                <a:solidFill>
                  <a:srgbClr val="284D3C"/>
                </a:solidFill>
                <a:latin typeface="Oracle Sans" panose="020B0503020204020204" pitchFamily="34" charset="0"/>
                <a:cs typeface="Oracle Sans" panose="020B0503020204020204" pitchFamily="34" charset="0"/>
              </a:rPr>
              <a:t>!</a:t>
            </a:r>
          </a:p>
          <a:p>
            <a:pPr>
              <a:lnSpc>
                <a:spcPct val="110000"/>
              </a:lnSpc>
              <a:spcAft>
                <a:spcPts val="300"/>
              </a:spcAft>
            </a:pPr>
            <a:r>
              <a:rPr lang="en-US" sz="1600" b="1" dirty="0">
                <a:solidFill>
                  <a:srgbClr val="284D3C"/>
                </a:solidFill>
                <a:latin typeface="Oracle Sans" panose="020B0503020204020204" pitchFamily="34" charset="0"/>
                <a:cs typeface="Oracle Sans" panose="020B0503020204020204" pitchFamily="34" charset="0"/>
              </a:rPr>
              <a:t>Step </a:t>
            </a:r>
            <a:r>
              <a:rPr lang="en-US" sz="1600" b="1" dirty="0" smtClean="0">
                <a:solidFill>
                  <a:srgbClr val="284D3C"/>
                </a:solidFill>
                <a:latin typeface="Oracle Sans" panose="020B0503020204020204" pitchFamily="34" charset="0"/>
                <a:cs typeface="Oracle Sans" panose="020B0503020204020204" pitchFamily="34" charset="0"/>
              </a:rPr>
              <a:t>5</a:t>
            </a:r>
            <a:endParaRPr lang="en-US" sz="1600" b="1" i="1" dirty="0">
              <a:solidFill>
                <a:srgbClr val="284D3C"/>
              </a:solidFill>
              <a:latin typeface="Oracle Sans" panose="020B0503020204020204" pitchFamily="34" charset="0"/>
              <a:cs typeface="Oracle Sans" panose="020B0503020204020204" pitchFamily="34" charset="0"/>
            </a:endParaRPr>
          </a:p>
          <a:p>
            <a:pPr marL="285750" indent="-285750">
              <a:lnSpc>
                <a:spcPct val="110000"/>
              </a:lnSpc>
              <a:spcAft>
                <a:spcPts val="300"/>
              </a:spcAft>
              <a:buFontTx/>
              <a:buChar char="-"/>
            </a:pPr>
            <a:r>
              <a:rPr lang="en-US" sz="1400" dirty="0" smtClean="0">
                <a:solidFill>
                  <a:srgbClr val="284D3C"/>
                </a:solidFill>
                <a:latin typeface="Oracle Sans" panose="020B0503020204020204" pitchFamily="34" charset="0"/>
                <a:cs typeface="Oracle Sans" panose="020B0503020204020204" pitchFamily="34" charset="0"/>
              </a:rPr>
              <a:t>Book  your free exam via the learning portal</a:t>
            </a:r>
            <a:endParaRPr lang="en-US" sz="1400" dirty="0">
              <a:solidFill>
                <a:srgbClr val="284D3C"/>
              </a:solidFill>
              <a:latin typeface="Oracle Sans" panose="020B0503020204020204" pitchFamily="34" charset="0"/>
              <a:cs typeface="Oracle Sans" panose="020B0503020204020204" pitchFamily="34" charset="0"/>
            </a:endParaRPr>
          </a:p>
          <a:p>
            <a:pPr marL="285750" indent="-285750">
              <a:lnSpc>
                <a:spcPct val="110000"/>
              </a:lnSpc>
              <a:spcAft>
                <a:spcPts val="300"/>
              </a:spcAft>
              <a:buFontTx/>
              <a:buChar char="-"/>
            </a:pPr>
            <a:endParaRPr lang="en-US" sz="1400" dirty="0">
              <a:solidFill>
                <a:srgbClr val="284D3C"/>
              </a:solidFill>
              <a:latin typeface="Oracle Sans" panose="020B0503020204020204" pitchFamily="34" charset="0"/>
              <a:cs typeface="Oracle Sans" panose="020B0503020204020204" pitchFamily="34" charset="0"/>
            </a:endParaRPr>
          </a:p>
        </p:txBody>
      </p:sp>
      <p:pic>
        <p:nvPicPr>
          <p:cNvPr id="15" name="Picture 14">
            <a:extLst>
              <a:ext uri="{FF2B5EF4-FFF2-40B4-BE49-F238E27FC236}">
                <a16:creationId xmlns:a16="http://schemas.microsoft.com/office/drawing/2014/main" xmlns="" id="{DAEFF41D-DCD2-024A-8218-7E2CECAC4CD0}"/>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6534380" y="1445211"/>
            <a:ext cx="5151652" cy="4539777"/>
          </a:xfrm>
          <a:prstGeom prst="rect">
            <a:avLst/>
          </a:prstGeom>
          <a:effectLst>
            <a:outerShdw blurRad="254000" dist="50800" dir="8580000" algn="r" rotWithShape="0">
              <a:prstClr val="black">
                <a:alpha val="40000"/>
              </a:prstClr>
            </a:outerShdw>
          </a:effectLst>
        </p:spPr>
      </p:pic>
      <p:sp>
        <p:nvSpPr>
          <p:cNvPr id="11" name="Rectangle 10"/>
          <p:cNvSpPr/>
          <p:nvPr/>
        </p:nvSpPr>
        <p:spPr>
          <a:xfrm>
            <a:off x="1058400" y="6576044"/>
            <a:ext cx="6096000" cy="230832"/>
          </a:xfrm>
          <a:prstGeom prst="rect">
            <a:avLst/>
          </a:prstGeom>
        </p:spPr>
        <p:txBody>
          <a:bodyPr>
            <a:spAutoFit/>
          </a:bodyPr>
          <a:lstStyle/>
          <a:p>
            <a:r>
              <a:rPr lang="en-US" sz="900" dirty="0">
                <a:solidFill>
                  <a:srgbClr val="527F52"/>
                </a:solidFill>
              </a:rPr>
              <a:t>Copyright © 2021, Oracle and/or its affiliates. All rights reserved.</a:t>
            </a:r>
            <a:endParaRPr lang="en-US" sz="900" dirty="0">
              <a:solidFill>
                <a:srgbClr val="527F52"/>
              </a:solidFill>
            </a:endParaRPr>
          </a:p>
        </p:txBody>
      </p:sp>
    </p:spTree>
    <p:extLst>
      <p:ext uri="{BB962C8B-B14F-4D97-AF65-F5344CB8AC3E}">
        <p14:creationId xmlns:p14="http://schemas.microsoft.com/office/powerpoint/2010/main" val="66643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A44DCD5D-02D7-43EC-B73A-C56BF7549925}"/>
              </a:ext>
            </a:extLst>
          </p:cNvPr>
          <p:cNvSpPr>
            <a:spLocks noGrp="1"/>
          </p:cNvSpPr>
          <p:nvPr>
            <p:ph type="body" sz="quarter" idx="11"/>
          </p:nvPr>
        </p:nvSpPr>
        <p:spPr/>
        <p:txBody>
          <a:bodyPr/>
          <a:lstStyle/>
          <a:p>
            <a:r>
              <a:rPr lang="en-US" dirty="0"/>
              <a:t>5 Core OCI free certifications available until December 31, 2021</a:t>
            </a:r>
          </a:p>
        </p:txBody>
      </p:sp>
      <p:sp>
        <p:nvSpPr>
          <p:cNvPr id="5" name="Slide Number Placeholder 4">
            <a:extLst>
              <a:ext uri="{FF2B5EF4-FFF2-40B4-BE49-F238E27FC236}">
                <a16:creationId xmlns:a16="http://schemas.microsoft.com/office/drawing/2014/main" xmlns="" id="{E681DB9C-3EA6-4921-BBD2-4E6A4BED6104}"/>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6</a:t>
            </a:fld>
            <a:endParaRPr lang="en-US" dirty="0"/>
          </a:p>
        </p:txBody>
      </p:sp>
      <p:sp>
        <p:nvSpPr>
          <p:cNvPr id="2" name="Title 1">
            <a:extLst>
              <a:ext uri="{FF2B5EF4-FFF2-40B4-BE49-F238E27FC236}">
                <a16:creationId xmlns:a16="http://schemas.microsoft.com/office/drawing/2014/main" xmlns="" id="{4786AD45-D7CE-4321-8B76-1B64C05817DA}"/>
              </a:ext>
            </a:extLst>
          </p:cNvPr>
          <p:cNvSpPr>
            <a:spLocks noGrp="1"/>
          </p:cNvSpPr>
          <p:nvPr>
            <p:ph type="title"/>
          </p:nvPr>
        </p:nvSpPr>
        <p:spPr/>
        <p:txBody>
          <a:bodyPr/>
          <a:lstStyle/>
          <a:p>
            <a:r>
              <a:rPr lang="en-US" dirty="0"/>
              <a:t>OU Training and Certifications</a:t>
            </a:r>
          </a:p>
        </p:txBody>
      </p:sp>
      <p:graphicFrame>
        <p:nvGraphicFramePr>
          <p:cNvPr id="10" name="Table 10">
            <a:extLst>
              <a:ext uri="{FF2B5EF4-FFF2-40B4-BE49-F238E27FC236}">
                <a16:creationId xmlns:a16="http://schemas.microsoft.com/office/drawing/2014/main" xmlns="" id="{C6272320-73C4-4CB8-8F13-28E0BE9680F2}"/>
              </a:ext>
            </a:extLst>
          </p:cNvPr>
          <p:cNvGraphicFramePr>
            <a:graphicFrameLocks noGrp="1"/>
          </p:cNvGraphicFramePr>
          <p:nvPr>
            <p:ph sz="quarter" idx="14"/>
            <p:extLst>
              <p:ext uri="{D42A27DB-BD31-4B8C-83A1-F6EECF244321}">
                <p14:modId xmlns:p14="http://schemas.microsoft.com/office/powerpoint/2010/main" val="1464363670"/>
              </p:ext>
            </p:extLst>
          </p:nvPr>
        </p:nvGraphicFramePr>
        <p:xfrm>
          <a:off x="766762" y="1600200"/>
          <a:ext cx="11028998" cy="4638040"/>
        </p:xfrm>
        <a:graphic>
          <a:graphicData uri="http://schemas.openxmlformats.org/drawingml/2006/table">
            <a:tbl>
              <a:tblPr firstRow="1" bandRow="1">
                <a:tableStyleId>{5A111915-BE36-4E01-A7E5-04B1672EAD32}</a:tableStyleId>
              </a:tblPr>
              <a:tblGrid>
                <a:gridCol w="367016">
                  <a:extLst>
                    <a:ext uri="{9D8B030D-6E8A-4147-A177-3AD203B41FA5}">
                      <a16:colId xmlns:a16="http://schemas.microsoft.com/office/drawing/2014/main" xmlns="" val="2710946063"/>
                    </a:ext>
                  </a:extLst>
                </a:gridCol>
                <a:gridCol w="1059750">
                  <a:extLst>
                    <a:ext uri="{9D8B030D-6E8A-4147-A177-3AD203B41FA5}">
                      <a16:colId xmlns:a16="http://schemas.microsoft.com/office/drawing/2014/main" xmlns="" val="976462046"/>
                    </a:ext>
                  </a:extLst>
                </a:gridCol>
                <a:gridCol w="6970792">
                  <a:extLst>
                    <a:ext uri="{9D8B030D-6E8A-4147-A177-3AD203B41FA5}">
                      <a16:colId xmlns:a16="http://schemas.microsoft.com/office/drawing/2014/main" xmlns="" val="3225893217"/>
                    </a:ext>
                  </a:extLst>
                </a:gridCol>
                <a:gridCol w="1493520">
                  <a:extLst>
                    <a:ext uri="{9D8B030D-6E8A-4147-A177-3AD203B41FA5}">
                      <a16:colId xmlns:a16="http://schemas.microsoft.com/office/drawing/2014/main" xmlns="" val="1346562853"/>
                    </a:ext>
                  </a:extLst>
                </a:gridCol>
                <a:gridCol w="1137920">
                  <a:extLst>
                    <a:ext uri="{9D8B030D-6E8A-4147-A177-3AD203B41FA5}">
                      <a16:colId xmlns:a16="http://schemas.microsoft.com/office/drawing/2014/main" xmlns="" val="2689630082"/>
                    </a:ext>
                  </a:extLst>
                </a:gridCol>
              </a:tblGrid>
              <a:tr h="370840">
                <a:tc>
                  <a:txBody>
                    <a:bodyPr/>
                    <a:lstStyle/>
                    <a:p>
                      <a:r>
                        <a:rPr lang="en-US" sz="1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Learning Path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Certification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220552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hlinkClick r:id="rId2"/>
                        </a:rPr>
                        <a:t>OCI Foundation Associate</a:t>
                      </a: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This Learning Path provides the foundational knowledge of core cloud computing concepts and an understanding of Oracle Cloud Infrastructure Cloud Services. This is the most suited starting point for candidates with technical and non-technical backgrounds who aspire to get skilled in OCI Concepts.</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000" b="0" i="0" kern="1200" dirty="0">
                          <a:solidFill>
                            <a:schemeClr val="tx1"/>
                          </a:solidFill>
                          <a:effectLst/>
                          <a:latin typeface="+mn-lt"/>
                          <a:ea typeface="+mn-ea"/>
                          <a:cs typeface="+mn-cs"/>
                        </a:rPr>
                        <a:t>Oracle Cloud Infrastructure </a:t>
                      </a:r>
                      <a:r>
                        <a:rPr lang="en-US" sz="1000" b="0" i="0" kern="1200" noProof="0" dirty="0">
                          <a:solidFill>
                            <a:schemeClr val="tx1"/>
                          </a:solidFill>
                          <a:effectLst/>
                          <a:latin typeface="+mn-lt"/>
                          <a:ea typeface="+mn-ea"/>
                          <a:cs typeface="+mn-cs"/>
                        </a:rPr>
                        <a:t>Foundations</a:t>
                      </a:r>
                      <a:r>
                        <a:rPr lang="fr-FR" sz="1000" b="0" i="0" kern="1200" dirty="0">
                          <a:solidFill>
                            <a:schemeClr val="tx1"/>
                          </a:solidFill>
                          <a:effectLst/>
                          <a:latin typeface="+mn-lt"/>
                          <a:ea typeface="+mn-ea"/>
                          <a:cs typeface="+mn-cs"/>
                        </a:rPr>
                        <a:t> Associate Certification</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7+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184003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3"/>
                        </a:rPr>
                        <a:t>OCI Architect (Associate)</a:t>
                      </a:r>
                      <a:endParaRPr lang="en-US"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Develop certification-level skills on topics such as cloud computing concepts (HA, DR, and Security), regions, availability domains, OCI terminology and services, networking, databases, load balancing, IAM, </a:t>
                      </a:r>
                      <a:r>
                        <a:rPr lang="en-US" sz="1000" b="0" i="0" kern="1200" dirty="0" err="1">
                          <a:solidFill>
                            <a:schemeClr val="tx1"/>
                          </a:solidFill>
                          <a:effectLst/>
                          <a:latin typeface="+mn-lt"/>
                          <a:ea typeface="+mn-ea"/>
                          <a:cs typeface="+mn-cs"/>
                        </a:rPr>
                        <a:t>FastConnect</a:t>
                      </a:r>
                      <a:r>
                        <a:rPr lang="en-US" sz="1000" b="0" i="0" kern="1200" dirty="0">
                          <a:solidFill>
                            <a:schemeClr val="tx1"/>
                          </a:solidFill>
                          <a:effectLst/>
                          <a:latin typeface="+mn-lt"/>
                          <a:ea typeface="+mn-ea"/>
                          <a:cs typeface="+mn-cs"/>
                        </a:rPr>
                        <a:t>, VPN, Compartments, and Terraform, with a focus on how to use them with OCI. </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Oracle Cloud Infrastructure Architect Associate Certification</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13+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248881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4"/>
                        </a:rPr>
                        <a:t>OCI Cloud Operations Associate</a:t>
                      </a:r>
                      <a:endParaRPr lang="en-US"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Design Cloud-scale agility on OCI. To effectively maintain your Oracle Cloud Infrastructure, develop skills to automate cloud tasks, tune performance, troubleshoot, storage operations, OS management, traffic management, manage cost, manage security and compliance policies. Learn to implement data retention and archival and create shell scripts with the Command Line Interface (CLI). Understand OCI pricing, billing and support model. As part of this learning path, you will also learn to work with Terraform, Ansible, OCI Resource Manager, cost analysis and budgets.</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OCI Cloud Operations Associate Certification</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10+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044098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5"/>
                        </a:rPr>
                        <a:t>OCI Architect (Professional)</a:t>
                      </a:r>
                      <a:endParaRPr lang="en-US"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Develop the skills to become an Architect on Oracle Cloud Infrastructure within depth knowledge of Cloud computing, Migration, Networking, Storage, Databases, Compute, Security, Functions, Containers, and other OCI services.</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000" b="0" i="0" kern="1200" dirty="0">
                          <a:solidFill>
                            <a:schemeClr val="tx1"/>
                          </a:solidFill>
                          <a:effectLst/>
                          <a:latin typeface="+mn-lt"/>
                          <a:ea typeface="+mn-ea"/>
                          <a:cs typeface="+mn-cs"/>
                        </a:rPr>
                        <a:t>Oracle Cloud Infrastructure Architect Professional Certification</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16+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50475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6"/>
                        </a:rPr>
                        <a:t>Autonomous Database Specialist</a:t>
                      </a:r>
                      <a:endParaRPr lang="en-US"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This Learning Path will help the DBAs take their knowledge to the next level and learn to deploy and administer Autonomous databases. This Learning Path focuses on:</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Autonomous Database on Shared Infrastructure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Autonomous Database on Dedicated Infrastructure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Managing and Monitoring Autonomous Database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Autonomous Database Tools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Developing on Autonomous Database </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Migrating to Autonomous Database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000" b="0" i="0" kern="1200" dirty="0">
                          <a:solidFill>
                            <a:schemeClr val="tx1"/>
                          </a:solidFill>
                          <a:effectLst/>
                          <a:latin typeface="+mn-lt"/>
                          <a:ea typeface="+mn-ea"/>
                          <a:cs typeface="+mn-cs"/>
                        </a:rPr>
                        <a:t>Oracle </a:t>
                      </a:r>
                      <a:r>
                        <a:rPr lang="en-US" sz="1000" b="0" i="0" kern="1200" noProof="0" dirty="0">
                          <a:solidFill>
                            <a:schemeClr val="tx1"/>
                          </a:solidFill>
                          <a:effectLst/>
                          <a:latin typeface="+mn-lt"/>
                          <a:ea typeface="+mn-ea"/>
                          <a:cs typeface="+mn-cs"/>
                        </a:rPr>
                        <a:t>Autonomous</a:t>
                      </a:r>
                      <a:r>
                        <a:rPr lang="fr-FR" sz="1000" b="0" i="0" kern="1200" dirty="0">
                          <a:solidFill>
                            <a:schemeClr val="tx1"/>
                          </a:solidFill>
                          <a:effectLst/>
                          <a:latin typeface="+mn-lt"/>
                          <a:ea typeface="+mn-ea"/>
                          <a:cs typeface="+mn-cs"/>
                        </a:rPr>
                        <a:t> </a:t>
                      </a:r>
                      <a:r>
                        <a:rPr lang="fr-FR" sz="1000" b="0" i="0" kern="1200" dirty="0" err="1">
                          <a:solidFill>
                            <a:schemeClr val="tx1"/>
                          </a:solidFill>
                          <a:effectLst/>
                          <a:latin typeface="+mn-lt"/>
                          <a:ea typeface="+mn-ea"/>
                          <a:cs typeface="+mn-cs"/>
                        </a:rPr>
                        <a:t>Database</a:t>
                      </a:r>
                      <a:r>
                        <a:rPr lang="fr-FR" sz="1000" b="0" i="0" kern="1200" dirty="0">
                          <a:solidFill>
                            <a:schemeClr val="tx1"/>
                          </a:solidFill>
                          <a:effectLst/>
                          <a:latin typeface="+mn-lt"/>
                          <a:ea typeface="+mn-ea"/>
                          <a:cs typeface="+mn-cs"/>
                        </a:rPr>
                        <a:t> </a:t>
                      </a:r>
                      <a:r>
                        <a:rPr lang="fr-FR" sz="1000" b="0" i="0" kern="1200" dirty="0" err="1">
                          <a:solidFill>
                            <a:schemeClr val="tx1"/>
                          </a:solidFill>
                          <a:effectLst/>
                          <a:latin typeface="+mn-lt"/>
                          <a:ea typeface="+mn-ea"/>
                          <a:cs typeface="+mn-cs"/>
                        </a:rPr>
                        <a:t>Specialist</a:t>
                      </a:r>
                      <a:r>
                        <a:rPr lang="fr-FR" sz="1000" b="0" i="0" kern="1200" dirty="0">
                          <a:solidFill>
                            <a:schemeClr val="tx1"/>
                          </a:solidFill>
                          <a:effectLst/>
                          <a:latin typeface="+mn-lt"/>
                          <a:ea typeface="+mn-ea"/>
                          <a:cs typeface="+mn-cs"/>
                        </a:rPr>
                        <a:t> Certification</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8+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57857815"/>
                  </a:ext>
                </a:extLst>
              </a:tr>
            </a:tbl>
          </a:graphicData>
        </a:graphic>
      </p:graphicFrame>
      <p:sp>
        <p:nvSpPr>
          <p:cNvPr id="4" name="Rectangle 3"/>
          <p:cNvSpPr/>
          <p:nvPr/>
        </p:nvSpPr>
        <p:spPr>
          <a:xfrm>
            <a:off x="1127760" y="6491124"/>
            <a:ext cx="6096000" cy="230832"/>
          </a:xfrm>
          <a:prstGeom prst="rect">
            <a:avLst/>
          </a:prstGeom>
        </p:spPr>
        <p:txBody>
          <a:bodyPr>
            <a:spAutoFit/>
          </a:bodyPr>
          <a:lstStyle/>
          <a:p>
            <a:r>
              <a:rPr lang="en-US" sz="900" dirty="0">
                <a:solidFill>
                  <a:srgbClr val="527F52"/>
                </a:solidFill>
              </a:rPr>
              <a:t>Copyright © 2021, Oracle and/or its affiliates. All rights reserved.</a:t>
            </a:r>
            <a:endParaRPr lang="en-US" sz="900" dirty="0">
              <a:solidFill>
                <a:srgbClr val="527F52"/>
              </a:solidFill>
            </a:endParaRPr>
          </a:p>
        </p:txBody>
      </p:sp>
    </p:spTree>
    <p:extLst>
      <p:ext uri="{BB962C8B-B14F-4D97-AF65-F5344CB8AC3E}">
        <p14:creationId xmlns:p14="http://schemas.microsoft.com/office/powerpoint/2010/main" val="257277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A44DCD5D-02D7-43EC-B73A-C56BF7549925}"/>
              </a:ext>
            </a:extLst>
          </p:cNvPr>
          <p:cNvSpPr>
            <a:spLocks noGrp="1"/>
          </p:cNvSpPr>
          <p:nvPr>
            <p:ph type="body" sz="quarter" idx="11"/>
          </p:nvPr>
        </p:nvSpPr>
        <p:spPr/>
        <p:txBody>
          <a:bodyPr/>
          <a:lstStyle/>
          <a:p>
            <a:r>
              <a:rPr lang="en-US" dirty="0"/>
              <a:t>10 additional free certifications (Cloud Platform, PaaS) available until December 31, 2021</a:t>
            </a:r>
          </a:p>
        </p:txBody>
      </p:sp>
      <p:sp>
        <p:nvSpPr>
          <p:cNvPr id="5" name="Slide Number Placeholder 4">
            <a:extLst>
              <a:ext uri="{FF2B5EF4-FFF2-40B4-BE49-F238E27FC236}">
                <a16:creationId xmlns:a16="http://schemas.microsoft.com/office/drawing/2014/main" xmlns="" id="{E681DB9C-3EA6-4921-BBD2-4E6A4BED6104}"/>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7</a:t>
            </a:fld>
            <a:endParaRPr lang="en-US" dirty="0"/>
          </a:p>
        </p:txBody>
      </p:sp>
      <p:sp>
        <p:nvSpPr>
          <p:cNvPr id="2" name="Title 1">
            <a:extLst>
              <a:ext uri="{FF2B5EF4-FFF2-40B4-BE49-F238E27FC236}">
                <a16:creationId xmlns:a16="http://schemas.microsoft.com/office/drawing/2014/main" xmlns="" id="{4786AD45-D7CE-4321-8B76-1B64C05817DA}"/>
              </a:ext>
            </a:extLst>
          </p:cNvPr>
          <p:cNvSpPr>
            <a:spLocks noGrp="1"/>
          </p:cNvSpPr>
          <p:nvPr>
            <p:ph type="title"/>
          </p:nvPr>
        </p:nvSpPr>
        <p:spPr/>
        <p:txBody>
          <a:bodyPr/>
          <a:lstStyle/>
          <a:p>
            <a:r>
              <a:rPr lang="en-US" dirty="0"/>
              <a:t>OU Training and Certifications</a:t>
            </a:r>
          </a:p>
        </p:txBody>
      </p:sp>
      <p:graphicFrame>
        <p:nvGraphicFramePr>
          <p:cNvPr id="10" name="Table 10">
            <a:extLst>
              <a:ext uri="{FF2B5EF4-FFF2-40B4-BE49-F238E27FC236}">
                <a16:creationId xmlns:a16="http://schemas.microsoft.com/office/drawing/2014/main" xmlns="" id="{C6272320-73C4-4CB8-8F13-28E0BE9680F2}"/>
              </a:ext>
            </a:extLst>
          </p:cNvPr>
          <p:cNvGraphicFramePr>
            <a:graphicFrameLocks noGrp="1"/>
          </p:cNvGraphicFramePr>
          <p:nvPr>
            <p:ph sz="quarter" idx="14"/>
            <p:extLst>
              <p:ext uri="{D42A27DB-BD31-4B8C-83A1-F6EECF244321}">
                <p14:modId xmlns:p14="http://schemas.microsoft.com/office/powerpoint/2010/main" val="1866773550"/>
              </p:ext>
            </p:extLst>
          </p:nvPr>
        </p:nvGraphicFramePr>
        <p:xfrm>
          <a:off x="766762" y="1600200"/>
          <a:ext cx="10785158" cy="4206240"/>
        </p:xfrm>
        <a:graphic>
          <a:graphicData uri="http://schemas.openxmlformats.org/drawingml/2006/table">
            <a:tbl>
              <a:tblPr firstRow="1" bandRow="1">
                <a:tableStyleId>{5A111915-BE36-4E01-A7E5-04B1672EAD32}</a:tableStyleId>
              </a:tblPr>
              <a:tblGrid>
                <a:gridCol w="363874">
                  <a:extLst>
                    <a:ext uri="{9D8B030D-6E8A-4147-A177-3AD203B41FA5}">
                      <a16:colId xmlns:a16="http://schemas.microsoft.com/office/drawing/2014/main" xmlns="" val="2733855607"/>
                    </a:ext>
                  </a:extLst>
                </a:gridCol>
                <a:gridCol w="1015317">
                  <a:extLst>
                    <a:ext uri="{9D8B030D-6E8A-4147-A177-3AD203B41FA5}">
                      <a16:colId xmlns:a16="http://schemas.microsoft.com/office/drawing/2014/main" xmlns="" val="976462046"/>
                    </a:ext>
                  </a:extLst>
                </a:gridCol>
                <a:gridCol w="6886287">
                  <a:extLst>
                    <a:ext uri="{9D8B030D-6E8A-4147-A177-3AD203B41FA5}">
                      <a16:colId xmlns:a16="http://schemas.microsoft.com/office/drawing/2014/main" xmlns="" val="3225893217"/>
                    </a:ext>
                  </a:extLst>
                </a:gridCol>
                <a:gridCol w="1625600">
                  <a:extLst>
                    <a:ext uri="{9D8B030D-6E8A-4147-A177-3AD203B41FA5}">
                      <a16:colId xmlns:a16="http://schemas.microsoft.com/office/drawing/2014/main" xmlns="" val="1346562853"/>
                    </a:ext>
                  </a:extLst>
                </a:gridCol>
                <a:gridCol w="894080">
                  <a:extLst>
                    <a:ext uri="{9D8B030D-6E8A-4147-A177-3AD203B41FA5}">
                      <a16:colId xmlns:a16="http://schemas.microsoft.com/office/drawing/2014/main" xmlns="" val="2689630082"/>
                    </a:ext>
                  </a:extLst>
                </a:gridCol>
              </a:tblGrid>
              <a:tr h="370840">
                <a:tc>
                  <a:txBody>
                    <a:bodyPr/>
                    <a:lstStyle/>
                    <a:p>
                      <a:r>
                        <a:rPr lang="en-US" sz="1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Learning Path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Certification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22055246"/>
                  </a:ext>
                </a:extLst>
              </a:tr>
              <a:tr h="370840">
                <a:tc>
                  <a:txBody>
                    <a:bodyPr/>
                    <a:lstStyle/>
                    <a:p>
                      <a:r>
                        <a:rPr lang="en-US" sz="1000" b="0" i="0" kern="1200" dirty="0">
                          <a:solidFill>
                            <a:schemeClr val="tx1"/>
                          </a:solidFill>
                          <a:effectLst/>
                          <a:latin typeface="+mn-lt"/>
                          <a:ea typeface="+mn-ea"/>
                          <a:cs typeface="+mn-cs"/>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2"/>
                        </a:rPr>
                        <a:t>OCI Developer (Associate)</a:t>
                      </a: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Cloud native technologies require developers to adopt a new set of frameworks. Get the essential skills you need to adopt and efficiently leverage Oracle Cloud Native services that run on Oracle Cloud Infrastructure.</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Oracle Cloud Developer 2021 Associate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8+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894644255"/>
                  </a:ext>
                </a:extLst>
              </a:tr>
              <a:tr h="370840">
                <a:tc>
                  <a:txBody>
                    <a:bodyPr/>
                    <a:lstStyle/>
                    <a:p>
                      <a:r>
                        <a:rPr lang="en-US" sz="1000" b="0" i="0" kern="1200" dirty="0">
                          <a:solidFill>
                            <a:schemeClr val="tx1"/>
                          </a:solidFill>
                          <a:effectLst/>
                          <a:latin typeface="+mn-lt"/>
                          <a:ea typeface="+mn-ea"/>
                          <a:cs typeface="+mn-cs"/>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hlinkClick r:id="rId3"/>
                        </a:rPr>
                        <a:t>Application Integration Specialist</a:t>
                      </a: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Oracle Integration suite of Cloud services simplifies application integration, process automation, real-time business insights, and more! This Learning Path strings together the key courses that help you embark on a successful journey to master the Oracle Integration Cloud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Oracle Cloud Platform Application Integration 2021 Specialist</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38+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184003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4"/>
                        </a:rPr>
                        <a:t>Sites Developer</a:t>
                      </a: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Get the essential skills you need for a career in Sites development on Cloud.</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Oracle Cloud Platform Content and Experience 2020 Specialist</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12+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044098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5"/>
                        </a:rPr>
                        <a:t>Digital Assistant Developer</a:t>
                      </a:r>
                      <a:endParaRPr lang="en-US"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Build AI powered digital assistant and skills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Create intents and define </a:t>
                      </a:r>
                      <a:r>
                        <a:rPr lang="en-US" sz="1000" b="0" i="0" kern="1200" dirty="0" err="1">
                          <a:solidFill>
                            <a:schemeClr val="tx1"/>
                          </a:solidFill>
                          <a:effectLst/>
                          <a:latin typeface="+mn-lt"/>
                          <a:ea typeface="+mn-ea"/>
                          <a:cs typeface="+mn-cs"/>
                        </a:rPr>
                        <a:t>entites</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Use the Bot Builder to create the dialog flow using our variant of YAML, </a:t>
                      </a:r>
                      <a:r>
                        <a:rPr lang="en-US" sz="1000" b="0" i="0" kern="1200" dirty="0" err="1">
                          <a:solidFill>
                            <a:schemeClr val="tx1"/>
                          </a:solidFill>
                          <a:effectLst/>
                          <a:latin typeface="+mn-lt"/>
                          <a:ea typeface="+mn-ea"/>
                          <a:cs typeface="+mn-cs"/>
                        </a:rPr>
                        <a:t>OBotML</a:t>
                      </a:r>
                      <a:r>
                        <a:rPr lang="en-US" sz="10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Integrate Q&amp;A service to the skills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Create and manage channels to carry the chat back and forth</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To connect to agents through Agent Integration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Oracle Cloud Platform Digital Assistant 2021 Specialist </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7+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50475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6"/>
                        </a:rPr>
                        <a:t>Cloud App Developer</a:t>
                      </a:r>
                      <a:endParaRPr lang="en-US"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Implement Build Process and Project Management using Visual Builder Studio (VBS)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Configure Automated Build and Deployment using VBS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Use Visual Builder's low-code development approach to create and host web applications.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Use Mobile Hub to develop backends, custom APIs, users, notifications, and other constructs.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Leverage Oracle WebLogic Server for OCI for application deployment.</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Use Oracle Container Engine for Kubernetes to deploy cloud-native applications.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Leverage serverless and elastic architecture of Oracle Functions</a:t>
                      </a:r>
                    </a:p>
                    <a:p>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Oracle Cloud Platform Application Development 2021 Specialist</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53+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57857815"/>
                  </a:ext>
                </a:extLst>
              </a:tr>
            </a:tbl>
          </a:graphicData>
        </a:graphic>
      </p:graphicFrame>
      <p:sp>
        <p:nvSpPr>
          <p:cNvPr id="4" name="Rectangle 3"/>
          <p:cNvSpPr/>
          <p:nvPr/>
        </p:nvSpPr>
        <p:spPr>
          <a:xfrm>
            <a:off x="1036320" y="6517054"/>
            <a:ext cx="6096000" cy="230832"/>
          </a:xfrm>
          <a:prstGeom prst="rect">
            <a:avLst/>
          </a:prstGeom>
        </p:spPr>
        <p:txBody>
          <a:bodyPr>
            <a:spAutoFit/>
          </a:bodyPr>
          <a:lstStyle/>
          <a:p>
            <a:r>
              <a:rPr lang="en-US" sz="900" dirty="0">
                <a:solidFill>
                  <a:srgbClr val="527F52"/>
                </a:solidFill>
              </a:rPr>
              <a:t>Copyright © 2021, Oracle and/or its affiliates. All rights reserved.</a:t>
            </a:r>
            <a:endParaRPr lang="en-US" sz="900" dirty="0">
              <a:solidFill>
                <a:srgbClr val="527F52"/>
              </a:solidFill>
            </a:endParaRPr>
          </a:p>
        </p:txBody>
      </p:sp>
    </p:spTree>
    <p:extLst>
      <p:ext uri="{BB962C8B-B14F-4D97-AF65-F5344CB8AC3E}">
        <p14:creationId xmlns:p14="http://schemas.microsoft.com/office/powerpoint/2010/main" val="49185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A44DCD5D-02D7-43EC-B73A-C56BF7549925}"/>
              </a:ext>
            </a:extLst>
          </p:cNvPr>
          <p:cNvSpPr>
            <a:spLocks noGrp="1"/>
          </p:cNvSpPr>
          <p:nvPr>
            <p:ph type="body" sz="quarter" idx="11"/>
          </p:nvPr>
        </p:nvSpPr>
        <p:spPr/>
        <p:txBody>
          <a:bodyPr/>
          <a:lstStyle/>
          <a:p>
            <a:r>
              <a:rPr lang="en-US" dirty="0"/>
              <a:t>10 additional free certifications (Cloud Platform, PaaS) available until December 31, 2021</a:t>
            </a:r>
          </a:p>
        </p:txBody>
      </p:sp>
      <p:sp>
        <p:nvSpPr>
          <p:cNvPr id="5" name="Slide Number Placeholder 4">
            <a:extLst>
              <a:ext uri="{FF2B5EF4-FFF2-40B4-BE49-F238E27FC236}">
                <a16:creationId xmlns:a16="http://schemas.microsoft.com/office/drawing/2014/main" xmlns="" id="{E681DB9C-3EA6-4921-BBD2-4E6A4BED6104}"/>
              </a:ext>
            </a:extLst>
          </p:cNvPr>
          <p:cNvSpPr>
            <a:spLocks noGrp="1"/>
          </p:cNvSpPr>
          <p:nvPr>
            <p:ph type="sldNum" sz="quarter" idx="17"/>
          </p:nvPr>
        </p:nvSpPr>
        <p:spPr>
          <a:xfrm>
            <a:off x="762000" y="6423660"/>
            <a:ext cx="365760" cy="365760"/>
          </a:xfrm>
        </p:spPr>
        <p:txBody>
          <a:bodyPr/>
          <a:lstStyle/>
          <a:p>
            <a:fld id="{345D60D9-5372-5F40-9443-0F9AE5BDC3C8}" type="slidenum">
              <a:rPr lang="en-US" smtClean="0"/>
              <a:pPr/>
              <a:t>8</a:t>
            </a:fld>
            <a:endParaRPr lang="en-US" dirty="0"/>
          </a:p>
        </p:txBody>
      </p:sp>
      <p:sp>
        <p:nvSpPr>
          <p:cNvPr id="2" name="Title 1">
            <a:extLst>
              <a:ext uri="{FF2B5EF4-FFF2-40B4-BE49-F238E27FC236}">
                <a16:creationId xmlns:a16="http://schemas.microsoft.com/office/drawing/2014/main" xmlns="" id="{4786AD45-D7CE-4321-8B76-1B64C05817DA}"/>
              </a:ext>
            </a:extLst>
          </p:cNvPr>
          <p:cNvSpPr>
            <a:spLocks noGrp="1"/>
          </p:cNvSpPr>
          <p:nvPr>
            <p:ph type="title"/>
          </p:nvPr>
        </p:nvSpPr>
        <p:spPr/>
        <p:txBody>
          <a:bodyPr/>
          <a:lstStyle/>
          <a:p>
            <a:r>
              <a:rPr lang="en-US" dirty="0"/>
              <a:t>OU Training and Certification Program</a:t>
            </a:r>
          </a:p>
        </p:txBody>
      </p:sp>
      <p:graphicFrame>
        <p:nvGraphicFramePr>
          <p:cNvPr id="10" name="Table 10">
            <a:extLst>
              <a:ext uri="{FF2B5EF4-FFF2-40B4-BE49-F238E27FC236}">
                <a16:creationId xmlns:a16="http://schemas.microsoft.com/office/drawing/2014/main" xmlns="" id="{C6272320-73C4-4CB8-8F13-28E0BE9680F2}"/>
              </a:ext>
            </a:extLst>
          </p:cNvPr>
          <p:cNvGraphicFramePr>
            <a:graphicFrameLocks noGrp="1"/>
          </p:cNvGraphicFramePr>
          <p:nvPr>
            <p:ph sz="quarter" idx="14"/>
            <p:extLst>
              <p:ext uri="{D42A27DB-BD31-4B8C-83A1-F6EECF244321}">
                <p14:modId xmlns:p14="http://schemas.microsoft.com/office/powerpoint/2010/main" val="4190842068"/>
              </p:ext>
            </p:extLst>
          </p:nvPr>
        </p:nvGraphicFramePr>
        <p:xfrm>
          <a:off x="766761" y="1600200"/>
          <a:ext cx="10815639" cy="4638040"/>
        </p:xfrm>
        <a:graphic>
          <a:graphicData uri="http://schemas.openxmlformats.org/drawingml/2006/table">
            <a:tbl>
              <a:tblPr firstRow="1" bandRow="1">
                <a:tableStyleId>{5A111915-BE36-4E01-A7E5-04B1672EAD32}</a:tableStyleId>
              </a:tblPr>
              <a:tblGrid>
                <a:gridCol w="364495">
                  <a:extLst>
                    <a:ext uri="{9D8B030D-6E8A-4147-A177-3AD203B41FA5}">
                      <a16:colId xmlns:a16="http://schemas.microsoft.com/office/drawing/2014/main" xmlns="" val="2733855607"/>
                    </a:ext>
                  </a:extLst>
                </a:gridCol>
                <a:gridCol w="1080139">
                  <a:extLst>
                    <a:ext uri="{9D8B030D-6E8A-4147-A177-3AD203B41FA5}">
                      <a16:colId xmlns:a16="http://schemas.microsoft.com/office/drawing/2014/main" xmlns="" val="976462046"/>
                    </a:ext>
                  </a:extLst>
                </a:gridCol>
                <a:gridCol w="6932605">
                  <a:extLst>
                    <a:ext uri="{9D8B030D-6E8A-4147-A177-3AD203B41FA5}">
                      <a16:colId xmlns:a16="http://schemas.microsoft.com/office/drawing/2014/main" xmlns="" val="3225893217"/>
                    </a:ext>
                  </a:extLst>
                </a:gridCol>
                <a:gridCol w="1605280">
                  <a:extLst>
                    <a:ext uri="{9D8B030D-6E8A-4147-A177-3AD203B41FA5}">
                      <a16:colId xmlns:a16="http://schemas.microsoft.com/office/drawing/2014/main" xmlns="" val="1346562853"/>
                    </a:ext>
                  </a:extLst>
                </a:gridCol>
                <a:gridCol w="833120">
                  <a:extLst>
                    <a:ext uri="{9D8B030D-6E8A-4147-A177-3AD203B41FA5}">
                      <a16:colId xmlns:a16="http://schemas.microsoft.com/office/drawing/2014/main" xmlns="" val="2689630082"/>
                    </a:ext>
                  </a:extLst>
                </a:gridCol>
              </a:tblGrid>
              <a:tr h="370840">
                <a:tc>
                  <a:txBody>
                    <a:bodyPr/>
                    <a:lstStyle/>
                    <a:p>
                      <a:r>
                        <a:rPr lang="en-US" sz="1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Learning Path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Certification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922055246"/>
                  </a:ext>
                </a:extLst>
              </a:tr>
              <a:tr h="370840">
                <a:tc>
                  <a:txBody>
                    <a:bodyPr/>
                    <a:lstStyle/>
                    <a:p>
                      <a:r>
                        <a:rPr lang="en-US" sz="1000" b="0" i="0" kern="1200" dirty="0">
                          <a:solidFill>
                            <a:schemeClr val="tx1"/>
                          </a:solidFill>
                          <a:effectLst/>
                          <a:latin typeface="+mn-lt"/>
                          <a:ea typeface="+mn-ea"/>
                          <a:cs typeface="+mn-cs"/>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2"/>
                        </a:rPr>
                        <a:t>Cloud Security Administrator</a:t>
                      </a: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The most complete identity and security solution for providing secure access and monitoring of your hybrid cloud environment and addressing all your IT governance and compliance requirements. Only Oracle delivers an identity providing actionable intelligence and bi-directional control through a combined offering of OCI Security, CASB and IDCS.</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Oracle Cloud Platform Identity and Security Management 2020 Specialist </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23+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9184003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3"/>
                        </a:rPr>
                        <a:t>Oracle Management Cloud Administrator</a:t>
                      </a: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This Learning Path strings together the key courses that help you embark on a successful journey to master the Oracle Management Cloud.</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Monitor real-time performance of the packaged applications </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Monitor databases, </a:t>
                      </a:r>
                      <a:r>
                        <a:rPr lang="en-US" sz="1000" b="0" i="0" kern="1200" dirty="0" err="1">
                          <a:solidFill>
                            <a:schemeClr val="tx1"/>
                          </a:solidFill>
                          <a:effectLst/>
                          <a:latin typeface="+mn-lt"/>
                          <a:ea typeface="+mn-ea"/>
                          <a:cs typeface="+mn-cs"/>
                        </a:rPr>
                        <a:t>exadata</a:t>
                      </a:r>
                      <a:r>
                        <a:rPr lang="en-US" sz="1000" b="0" i="0" kern="1200" dirty="0">
                          <a:solidFill>
                            <a:schemeClr val="tx1"/>
                          </a:solidFill>
                          <a:effectLst/>
                          <a:latin typeface="+mn-lt"/>
                          <a:ea typeface="+mn-ea"/>
                          <a:cs typeface="+mn-cs"/>
                        </a:rPr>
                        <a:t> and cross-tier infrastructure performance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Analyze business and IT data using pre-built apps and explorers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Aggregate, index, and explore the entire enterprise log estate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Manage config and change against industry and own standards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Oracle Cloud Platform Systems Management 2021 Specialist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22+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248881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4"/>
                        </a:rPr>
                        <a:t>Business Analytics Expert</a:t>
                      </a:r>
                      <a:endParaRPr lang="en-US"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Create analyses and dashboards, load and model data, and configure Business Intelligence Cloud Service on mobile.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Collect, Merge, and Visualize data using Oracle Analytics Cloud</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Differentiate between various editions of OAC, Identify the Components, Users, Roles, and Privileges of OAC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Oracle Cloud Platform Enterprise Analytics 2021 Specialist</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39+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044098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5"/>
                        </a:rPr>
                        <a:t>Oracle Cloud Database Migration and Integration Specialist</a:t>
                      </a: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Migrating to Autonomous Database</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Using </a:t>
                      </a:r>
                      <a:r>
                        <a:rPr lang="en-US" sz="1000" b="0" i="0" kern="1200" dirty="0" err="1">
                          <a:solidFill>
                            <a:schemeClr val="tx1"/>
                          </a:solidFill>
                          <a:effectLst/>
                          <a:latin typeface="+mn-lt"/>
                          <a:ea typeface="+mn-ea"/>
                          <a:cs typeface="+mn-cs"/>
                        </a:rPr>
                        <a:t>Rman</a:t>
                      </a:r>
                      <a:r>
                        <a:rPr lang="en-US" sz="1000" b="0" i="0" kern="1200" dirty="0">
                          <a:solidFill>
                            <a:schemeClr val="tx1"/>
                          </a:solidFill>
                          <a:effectLst/>
                          <a:latin typeface="+mn-lt"/>
                          <a:ea typeface="+mn-ea"/>
                          <a:cs typeface="+mn-cs"/>
                        </a:rPr>
                        <a:t>, Data Pump and Cloning to Migrate to OCI</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Migrating to OCI using SQL Developer, Cloud Backup, and </a:t>
                      </a:r>
                      <a:r>
                        <a:rPr lang="en-US" sz="1000" b="0" i="0" kern="1200" dirty="0" err="1">
                          <a:solidFill>
                            <a:schemeClr val="tx1"/>
                          </a:solidFill>
                          <a:effectLst/>
                          <a:latin typeface="+mn-lt"/>
                          <a:ea typeface="+mn-ea"/>
                          <a:cs typeface="+mn-cs"/>
                        </a:rPr>
                        <a:t>GoldenGate</a:t>
                      </a: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Understanding Your Source and Target Database Options</a:t>
                      </a: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Migration with Oracle Zero Downtime Migration (ZDM), Data Integration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Oracle Cloud Database Migration and Integration 2021 Specialist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5+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150475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hlinkClick r:id="rId6"/>
                        </a:rPr>
                        <a:t>Oracle Cloud Database Services Specialist</a:t>
                      </a:r>
                      <a:endParaRPr lang="en-US"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000" b="0" i="0" kern="1200" dirty="0">
                          <a:solidFill>
                            <a:schemeClr val="tx1"/>
                          </a:solidFill>
                          <a:effectLst/>
                          <a:latin typeface="+mn-lt"/>
                          <a:ea typeface="+mn-ea"/>
                          <a:cs typeface="+mn-cs"/>
                        </a:rPr>
                        <a:t>Administer Database Cloud Service on Bare Metal and Virtual Machine DB Systems</a:t>
                      </a:r>
                    </a:p>
                    <a:p>
                      <a:pPr marL="285750" indent="-285750">
                        <a:buFont typeface="Arial" panose="020B0604020202020204" pitchFamily="34" charset="0"/>
                        <a:buChar char="•"/>
                      </a:pPr>
                      <a:r>
                        <a:rPr lang="en-US" sz="1000" b="0" i="0" kern="1200" dirty="0">
                          <a:solidFill>
                            <a:schemeClr val="tx1"/>
                          </a:solidFill>
                          <a:effectLst/>
                          <a:latin typeface="+mn-lt"/>
                          <a:ea typeface="+mn-ea"/>
                          <a:cs typeface="+mn-cs"/>
                        </a:rPr>
                        <a:t>Administer Exadata Cloud Service</a:t>
                      </a:r>
                    </a:p>
                    <a:p>
                      <a:pPr marL="285750" indent="-285750">
                        <a:buFont typeface="Arial" panose="020B0604020202020204" pitchFamily="34" charset="0"/>
                        <a:buChar char="•"/>
                      </a:pPr>
                      <a:r>
                        <a:rPr lang="en-US" sz="1000" b="0" i="0" kern="1200" dirty="0">
                          <a:solidFill>
                            <a:schemeClr val="tx1"/>
                          </a:solidFill>
                          <a:effectLst/>
                          <a:latin typeface="+mn-lt"/>
                          <a:ea typeface="+mn-ea"/>
                          <a:cs typeface="+mn-cs"/>
                        </a:rPr>
                        <a:t>Administer Exadata </a:t>
                      </a:r>
                      <a:r>
                        <a:rPr lang="en-US" sz="1000" b="0" i="0" kern="1200" dirty="0" err="1">
                          <a:solidFill>
                            <a:schemeClr val="tx1"/>
                          </a:solidFill>
                          <a:effectLst/>
                          <a:latin typeface="+mn-lt"/>
                          <a:ea typeface="+mn-ea"/>
                          <a:cs typeface="+mn-cs"/>
                        </a:rPr>
                        <a:t>Cloud@Customer</a:t>
                      </a:r>
                      <a:endParaRPr lang="en-US" sz="10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000" b="0" i="0" kern="1200" dirty="0">
                          <a:solidFill>
                            <a:schemeClr val="tx1"/>
                          </a:solidFill>
                          <a:effectLst/>
                          <a:latin typeface="+mn-lt"/>
                          <a:ea typeface="+mn-ea"/>
                          <a:cs typeface="+mn-cs"/>
                        </a:rPr>
                        <a:t>Administer MySQL Database Service and NoSQL Database Service</a:t>
                      </a:r>
                    </a:p>
                    <a:p>
                      <a:pPr marL="285750" indent="-285750">
                        <a:buFont typeface="Arial" panose="020B0604020202020204" pitchFamily="34" charset="0"/>
                        <a:buChar char="•"/>
                      </a:pPr>
                      <a:r>
                        <a:rPr lang="en-US" sz="1000" b="0" i="0" kern="1200" dirty="0">
                          <a:solidFill>
                            <a:schemeClr val="tx1"/>
                          </a:solidFill>
                          <a:effectLst/>
                          <a:latin typeface="+mn-lt"/>
                          <a:ea typeface="+mn-ea"/>
                          <a:cs typeface="+mn-cs"/>
                        </a:rPr>
                        <a:t>Administer External Database 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kern="1200" dirty="0">
                          <a:solidFill>
                            <a:schemeClr val="tx1"/>
                          </a:solidFill>
                          <a:effectLst/>
                          <a:latin typeface="+mn-lt"/>
                          <a:ea typeface="+mn-ea"/>
                          <a:cs typeface="+mn-cs"/>
                        </a:rPr>
                        <a:t>Oracle Cloud Database Services Specialist 2021</a:t>
                      </a:r>
                      <a:endParaRPr lang="en-US" sz="1000" b="0" i="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0" i="0" dirty="0"/>
                        <a:t>8+ hours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57857815"/>
                  </a:ext>
                </a:extLst>
              </a:tr>
            </a:tbl>
          </a:graphicData>
        </a:graphic>
      </p:graphicFrame>
      <p:sp>
        <p:nvSpPr>
          <p:cNvPr id="4" name="Rectangle 3"/>
          <p:cNvSpPr/>
          <p:nvPr/>
        </p:nvSpPr>
        <p:spPr>
          <a:xfrm>
            <a:off x="952449" y="6518583"/>
            <a:ext cx="6096000" cy="230832"/>
          </a:xfrm>
          <a:prstGeom prst="rect">
            <a:avLst/>
          </a:prstGeom>
        </p:spPr>
        <p:txBody>
          <a:bodyPr>
            <a:spAutoFit/>
          </a:bodyPr>
          <a:lstStyle/>
          <a:p>
            <a:r>
              <a:rPr lang="en-US" sz="900" dirty="0">
                <a:solidFill>
                  <a:srgbClr val="527F52"/>
                </a:solidFill>
              </a:rPr>
              <a:t>Copyright © 2021, Oracle and/or its affiliates. All rights reserved.</a:t>
            </a:r>
            <a:endParaRPr lang="en-US" sz="900" dirty="0">
              <a:solidFill>
                <a:srgbClr val="527F52"/>
              </a:solidFill>
            </a:endParaRPr>
          </a:p>
        </p:txBody>
      </p:sp>
    </p:spTree>
    <p:extLst>
      <p:ext uri="{BB962C8B-B14F-4D97-AF65-F5344CB8AC3E}">
        <p14:creationId xmlns:p14="http://schemas.microsoft.com/office/powerpoint/2010/main" val="24290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C068201-5CA5-E54E-A836-4F2FDFA7FB5A}"/>
              </a:ext>
            </a:extLst>
          </p:cNvPr>
          <p:cNvPicPr>
            <a:picLocks noChangeAspect="1"/>
          </p:cNvPicPr>
          <p:nvPr>
            <p:custDataLst>
              <p:tags r:id="rId1"/>
            </p:custDataLst>
          </p:nvPr>
        </p:nvPicPr>
        <p:blipFill>
          <a:blip r:embed="rId7">
            <a:clrChange>
              <a:clrFrom>
                <a:srgbClr val="FFFFFF"/>
              </a:clrFrom>
              <a:clrTo>
                <a:srgbClr val="FFFFFF">
                  <a:alpha val="0"/>
                </a:srgbClr>
              </a:clrTo>
            </a:clrChange>
          </a:blip>
          <a:srcRect t="4198" r="28193" b="10622"/>
          <a:stretch>
            <a:fillRect/>
          </a:stretch>
        </p:blipFill>
        <p:spPr>
          <a:xfrm>
            <a:off x="6574531" y="-19050"/>
            <a:ext cx="5654045" cy="6912001"/>
          </a:xfrm>
          <a:prstGeom prst="rect">
            <a:avLst/>
          </a:prstGeom>
        </p:spPr>
      </p:pic>
      <p:pic>
        <p:nvPicPr>
          <p:cNvPr id="2" name="Picture 1">
            <a:extLst>
              <a:ext uri="{FF2B5EF4-FFF2-40B4-BE49-F238E27FC236}">
                <a16:creationId xmlns:a16="http://schemas.microsoft.com/office/drawing/2014/main" xmlns="" id="{FE702982-B48B-7B4D-A840-951801E15265}"/>
              </a:ext>
            </a:extLst>
          </p:cNvPr>
          <p:cNvPicPr/>
          <p:nvPr>
            <p:custDataLst>
              <p:tags r:id="rId2"/>
            </p:custDataLst>
          </p:nvPr>
        </p:nvPicPr>
        <p:blipFill>
          <a:blip r:embed="rId8">
            <a:clrChange>
              <a:clrFrom>
                <a:srgbClr val="FFFFFF"/>
              </a:clrFrom>
              <a:clrTo>
                <a:srgbClr val="FFFFFF">
                  <a:alpha val="0"/>
                </a:srgbClr>
              </a:clrTo>
            </a:clrChange>
          </a:blip>
          <a:srcRect b="1021"/>
          <a:stretch>
            <a:fillRect/>
          </a:stretch>
        </p:blipFill>
        <p:spPr>
          <a:xfrm>
            <a:off x="-17405" y="-19050"/>
            <a:ext cx="1648709" cy="6912000"/>
          </a:xfrm>
          <a:prstGeom prst="rect">
            <a:avLst/>
          </a:prstGeom>
        </p:spPr>
      </p:pic>
      <p:pic>
        <p:nvPicPr>
          <p:cNvPr id="19" name="OTag">
            <a:extLst>
              <a:ext uri="{FF2B5EF4-FFF2-40B4-BE49-F238E27FC236}">
                <a16:creationId xmlns:a16="http://schemas.microsoft.com/office/drawing/2014/main" xmlns="" id="{15389DB0-74A0-D248-A05D-894E72259F02}"/>
              </a:ext>
              <a:ext uri="{C183D7F6-B498-43B3-948B-1728B52AA6E4}">
                <adec:decorative xmlns:adec="http://schemas.microsoft.com/office/drawing/2017/decorative" xmlns="" val="1"/>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1183112" y="6373368"/>
            <a:ext cx="502920" cy="502920"/>
          </a:xfrm>
          <a:prstGeom prst="rect">
            <a:avLst/>
          </a:prstGeom>
        </p:spPr>
      </p:pic>
      <p:pic>
        <p:nvPicPr>
          <p:cNvPr id="24" name="Picture 23" descr="Logo&#10;&#10;Description automatically generated">
            <a:extLst>
              <a:ext uri="{FF2B5EF4-FFF2-40B4-BE49-F238E27FC236}">
                <a16:creationId xmlns:a16="http://schemas.microsoft.com/office/drawing/2014/main" xmlns="" id="{C0C7A78B-3182-2342-A4E3-57FD287BAAC9}"/>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t="31914"/>
          <a:stretch>
            <a:fillRect/>
          </a:stretch>
        </p:blipFill>
        <p:spPr>
          <a:xfrm>
            <a:off x="2099730" y="3003475"/>
            <a:ext cx="4419937" cy="866949"/>
          </a:xfrm>
          <a:prstGeom prst="rect">
            <a:avLst/>
          </a:prstGeom>
        </p:spPr>
      </p:pic>
      <p:sp>
        <p:nvSpPr>
          <p:cNvPr id="11" name="Footer Placeholder 3">
            <a:extLst>
              <a:ext uri="{FF2B5EF4-FFF2-40B4-BE49-F238E27FC236}">
                <a16:creationId xmlns:a16="http://schemas.microsoft.com/office/drawing/2014/main" xmlns="" id="{56675FC4-8976-9043-9271-855DD1FD3E88}"/>
              </a:ext>
            </a:extLst>
          </p:cNvPr>
          <p:cNvSpPr>
            <a:spLocks noGrp="1"/>
          </p:cNvSpPr>
          <p:nvPr>
            <p:ph type="ftr" sz="quarter" idx="15"/>
            <p:custDataLst>
              <p:tags r:id="rId5"/>
            </p:custDataLst>
          </p:nvPr>
        </p:nvSpPr>
        <p:spPr>
          <a:xfrm>
            <a:off x="756000" y="6423978"/>
            <a:ext cx="5745379" cy="365125"/>
          </a:xfrm>
        </p:spPr>
        <p:txBody>
          <a:bodyPr/>
          <a:lstStyle/>
          <a:p>
            <a:r>
              <a:rPr lang="en-US">
                <a:solidFill>
                  <a:srgbClr val="527F52"/>
                </a:solidFill>
              </a:rPr>
              <a:t>Copyright © 2021, Oracle and/or its affiliates. All rights reserved.</a:t>
            </a:r>
          </a:p>
        </p:txBody>
      </p:sp>
    </p:spTree>
    <p:extLst>
      <p:ext uri="{BB962C8B-B14F-4D97-AF65-F5344CB8AC3E}">
        <p14:creationId xmlns:p14="http://schemas.microsoft.com/office/powerpoint/2010/main" val="240601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17965"/>
</p:tagLst>
</file>

<file path=ppt/tags/tag10.xml><?xml version="1.0" encoding="utf-8"?>
<p:tagLst xmlns:a="http://schemas.openxmlformats.org/drawingml/2006/main" xmlns:r="http://schemas.openxmlformats.org/officeDocument/2006/relationships" xmlns:p="http://schemas.openxmlformats.org/presentationml/2006/main">
  <p:tag name="AS_UNIQUEID" val="17982"/>
</p:tagLst>
</file>

<file path=ppt/tags/tag11.xml><?xml version="1.0" encoding="utf-8"?>
<p:tagLst xmlns:a="http://schemas.openxmlformats.org/drawingml/2006/main" xmlns:r="http://schemas.openxmlformats.org/officeDocument/2006/relationships" xmlns:p="http://schemas.openxmlformats.org/presentationml/2006/main">
  <p:tag name="AS_UNIQUEID" val="17979"/>
</p:tagLst>
</file>

<file path=ppt/tags/tag12.xml><?xml version="1.0" encoding="utf-8"?>
<p:tagLst xmlns:a="http://schemas.openxmlformats.org/drawingml/2006/main" xmlns:r="http://schemas.openxmlformats.org/officeDocument/2006/relationships" xmlns:p="http://schemas.openxmlformats.org/presentationml/2006/main">
  <p:tag name="AS_UNIQUEID" val="17980"/>
</p:tagLst>
</file>

<file path=ppt/tags/tag13.xml><?xml version="1.0" encoding="utf-8"?>
<p:tagLst xmlns:a="http://schemas.openxmlformats.org/drawingml/2006/main" xmlns:r="http://schemas.openxmlformats.org/officeDocument/2006/relationships" xmlns:p="http://schemas.openxmlformats.org/presentationml/2006/main">
  <p:tag name="AS_UNIQUEID" val="17981"/>
</p:tagLst>
</file>

<file path=ppt/tags/tag14.xml><?xml version="1.0" encoding="utf-8"?>
<p:tagLst xmlns:a="http://schemas.openxmlformats.org/drawingml/2006/main" xmlns:r="http://schemas.openxmlformats.org/officeDocument/2006/relationships" xmlns:p="http://schemas.openxmlformats.org/presentationml/2006/main">
  <p:tag name="AS_UNIQUEID" val="17982"/>
</p:tagLst>
</file>

<file path=ppt/tags/tag15.xml><?xml version="1.0" encoding="utf-8"?>
<p:tagLst xmlns:a="http://schemas.openxmlformats.org/drawingml/2006/main" xmlns:r="http://schemas.openxmlformats.org/officeDocument/2006/relationships" xmlns:p="http://schemas.openxmlformats.org/presentationml/2006/main">
  <p:tag name="AS_UNIQUEID" val="17983"/>
</p:tagLst>
</file>

<file path=ppt/tags/tag16.xml><?xml version="1.0" encoding="utf-8"?>
<p:tagLst xmlns:a="http://schemas.openxmlformats.org/drawingml/2006/main" xmlns:r="http://schemas.openxmlformats.org/officeDocument/2006/relationships" xmlns:p="http://schemas.openxmlformats.org/presentationml/2006/main">
  <p:tag name="AS_UNIQUEID" val="17984"/>
</p:tagLst>
</file>

<file path=ppt/tags/tag17.xml><?xml version="1.0" encoding="utf-8"?>
<p:tagLst xmlns:a="http://schemas.openxmlformats.org/drawingml/2006/main" xmlns:r="http://schemas.openxmlformats.org/officeDocument/2006/relationships" xmlns:p="http://schemas.openxmlformats.org/presentationml/2006/main">
  <p:tag name="AS_UNIQUEID" val="17986"/>
</p:tagLst>
</file>

<file path=ppt/tags/tag18.xml><?xml version="1.0" encoding="utf-8"?>
<p:tagLst xmlns:a="http://schemas.openxmlformats.org/drawingml/2006/main" xmlns:r="http://schemas.openxmlformats.org/officeDocument/2006/relationships" xmlns:p="http://schemas.openxmlformats.org/presentationml/2006/main">
  <p:tag name="AS_UNIQUEID" val="17987"/>
</p:tagLst>
</file>

<file path=ppt/tags/tag19.xml><?xml version="1.0" encoding="utf-8"?>
<p:tagLst xmlns:a="http://schemas.openxmlformats.org/drawingml/2006/main" xmlns:r="http://schemas.openxmlformats.org/officeDocument/2006/relationships" xmlns:p="http://schemas.openxmlformats.org/presentationml/2006/main">
  <p:tag name="AS_UNIQUEID" val="17988"/>
</p:tagLst>
</file>

<file path=ppt/tags/tag2.xml><?xml version="1.0" encoding="utf-8"?>
<p:tagLst xmlns:a="http://schemas.openxmlformats.org/drawingml/2006/main" xmlns:r="http://schemas.openxmlformats.org/officeDocument/2006/relationships" xmlns:p="http://schemas.openxmlformats.org/presentationml/2006/main">
  <p:tag name="AS_UNIQUEID" val="17966"/>
</p:tagLst>
</file>

<file path=ppt/tags/tag20.xml><?xml version="1.0" encoding="utf-8"?>
<p:tagLst xmlns:a="http://schemas.openxmlformats.org/drawingml/2006/main" xmlns:r="http://schemas.openxmlformats.org/officeDocument/2006/relationships" xmlns:p="http://schemas.openxmlformats.org/presentationml/2006/main">
  <p:tag name="AS_UNIQUEID" val="17989"/>
</p:tagLst>
</file>

<file path=ppt/tags/tag21.xml><?xml version="1.0" encoding="utf-8"?>
<p:tagLst xmlns:a="http://schemas.openxmlformats.org/drawingml/2006/main" xmlns:r="http://schemas.openxmlformats.org/officeDocument/2006/relationships" xmlns:p="http://schemas.openxmlformats.org/presentationml/2006/main">
  <p:tag name="AS_UNIQUEID" val="17990"/>
</p:tagLst>
</file>

<file path=ppt/tags/tag22.xml><?xml version="1.0" encoding="utf-8"?>
<p:tagLst xmlns:a="http://schemas.openxmlformats.org/drawingml/2006/main" xmlns:r="http://schemas.openxmlformats.org/officeDocument/2006/relationships" xmlns:p="http://schemas.openxmlformats.org/presentationml/2006/main">
  <p:tag name="AS_UNIQUEID" val="17991"/>
</p:tagLst>
</file>

<file path=ppt/tags/tag23.xml><?xml version="1.0" encoding="utf-8"?>
<p:tagLst xmlns:a="http://schemas.openxmlformats.org/drawingml/2006/main" xmlns:r="http://schemas.openxmlformats.org/officeDocument/2006/relationships" xmlns:p="http://schemas.openxmlformats.org/presentationml/2006/main">
  <p:tag name="AS_UNIQUEID" val="17992"/>
</p:tagLst>
</file>

<file path=ppt/tags/tag24.xml><?xml version="1.0" encoding="utf-8"?>
<p:tagLst xmlns:a="http://schemas.openxmlformats.org/drawingml/2006/main" xmlns:r="http://schemas.openxmlformats.org/officeDocument/2006/relationships" xmlns:p="http://schemas.openxmlformats.org/presentationml/2006/main">
  <p:tag name="AS_UNIQUEID" val="17993"/>
</p:tagLst>
</file>

<file path=ppt/tags/tag25.xml><?xml version="1.0" encoding="utf-8"?>
<p:tagLst xmlns:a="http://schemas.openxmlformats.org/drawingml/2006/main" xmlns:r="http://schemas.openxmlformats.org/officeDocument/2006/relationships" xmlns:p="http://schemas.openxmlformats.org/presentationml/2006/main">
  <p:tag name="AS_UNIQUEID" val="17994"/>
</p:tagLst>
</file>

<file path=ppt/tags/tag26.xml><?xml version="1.0" encoding="utf-8"?>
<p:tagLst xmlns:a="http://schemas.openxmlformats.org/drawingml/2006/main" xmlns:r="http://schemas.openxmlformats.org/officeDocument/2006/relationships" xmlns:p="http://schemas.openxmlformats.org/presentationml/2006/main">
  <p:tag name="AS_UNIQUEID" val="17995"/>
</p:tagLst>
</file>

<file path=ppt/tags/tag27.xml><?xml version="1.0" encoding="utf-8"?>
<p:tagLst xmlns:a="http://schemas.openxmlformats.org/drawingml/2006/main" xmlns:r="http://schemas.openxmlformats.org/officeDocument/2006/relationships" xmlns:p="http://schemas.openxmlformats.org/presentationml/2006/main">
  <p:tag name="AS_UNIQUEID" val="17996"/>
</p:tagLst>
</file>

<file path=ppt/tags/tag28.xml><?xml version="1.0" encoding="utf-8"?>
<p:tagLst xmlns:a="http://schemas.openxmlformats.org/drawingml/2006/main" xmlns:r="http://schemas.openxmlformats.org/officeDocument/2006/relationships" xmlns:p="http://schemas.openxmlformats.org/presentationml/2006/main">
  <p:tag name="AS_UNIQUEID" val="17997"/>
</p:tagLst>
</file>

<file path=ppt/tags/tag29.xml><?xml version="1.0" encoding="utf-8"?>
<p:tagLst xmlns:a="http://schemas.openxmlformats.org/drawingml/2006/main" xmlns:r="http://schemas.openxmlformats.org/officeDocument/2006/relationships" xmlns:p="http://schemas.openxmlformats.org/presentationml/2006/main">
  <p:tag name="AS_UNIQUEID" val="17998"/>
</p:tagLst>
</file>

<file path=ppt/tags/tag3.xml><?xml version="1.0" encoding="utf-8"?>
<p:tagLst xmlns:a="http://schemas.openxmlformats.org/drawingml/2006/main" xmlns:r="http://schemas.openxmlformats.org/officeDocument/2006/relationships" xmlns:p="http://schemas.openxmlformats.org/presentationml/2006/main">
  <p:tag name="AS_UNIQUEID" val="17967"/>
</p:tagLst>
</file>

<file path=ppt/tags/tag30.xml><?xml version="1.0" encoding="utf-8"?>
<p:tagLst xmlns:a="http://schemas.openxmlformats.org/drawingml/2006/main" xmlns:r="http://schemas.openxmlformats.org/officeDocument/2006/relationships" xmlns:p="http://schemas.openxmlformats.org/presentationml/2006/main">
  <p:tag name="AS_UNIQUEID" val="17999"/>
</p:tagLst>
</file>

<file path=ppt/tags/tag31.xml><?xml version="1.0" encoding="utf-8"?>
<p:tagLst xmlns:a="http://schemas.openxmlformats.org/drawingml/2006/main" xmlns:r="http://schemas.openxmlformats.org/officeDocument/2006/relationships" xmlns:p="http://schemas.openxmlformats.org/presentationml/2006/main">
  <p:tag name="AS_UNIQUEID" val="18000"/>
</p:tagLst>
</file>

<file path=ppt/tags/tag32.xml><?xml version="1.0" encoding="utf-8"?>
<p:tagLst xmlns:a="http://schemas.openxmlformats.org/drawingml/2006/main" xmlns:r="http://schemas.openxmlformats.org/officeDocument/2006/relationships" xmlns:p="http://schemas.openxmlformats.org/presentationml/2006/main">
  <p:tag name="AS_UNIQUEID" val="18001"/>
</p:tagLst>
</file>

<file path=ppt/tags/tag33.xml><?xml version="1.0" encoding="utf-8"?>
<p:tagLst xmlns:a="http://schemas.openxmlformats.org/drawingml/2006/main" xmlns:r="http://schemas.openxmlformats.org/officeDocument/2006/relationships" xmlns:p="http://schemas.openxmlformats.org/presentationml/2006/main">
  <p:tag name="AS_UNIQUEID" val="18002"/>
</p:tagLst>
</file>

<file path=ppt/tags/tag34.xml><?xml version="1.0" encoding="utf-8"?>
<p:tagLst xmlns:a="http://schemas.openxmlformats.org/drawingml/2006/main" xmlns:r="http://schemas.openxmlformats.org/officeDocument/2006/relationships" xmlns:p="http://schemas.openxmlformats.org/presentationml/2006/main">
  <p:tag name="AS_UNIQUEID" val="19149"/>
</p:tagLst>
</file>

<file path=ppt/tags/tag35.xml><?xml version="1.0" encoding="utf-8"?>
<p:tagLst xmlns:a="http://schemas.openxmlformats.org/drawingml/2006/main" xmlns:r="http://schemas.openxmlformats.org/officeDocument/2006/relationships" xmlns:p="http://schemas.openxmlformats.org/presentationml/2006/main">
  <p:tag name="AS_UNIQUEID" val="19150"/>
</p:tagLst>
</file>

<file path=ppt/tags/tag36.xml><?xml version="1.0" encoding="utf-8"?>
<p:tagLst xmlns:a="http://schemas.openxmlformats.org/drawingml/2006/main" xmlns:r="http://schemas.openxmlformats.org/officeDocument/2006/relationships" xmlns:p="http://schemas.openxmlformats.org/presentationml/2006/main">
  <p:tag name="AS_UNIQUEID" val="19171"/>
</p:tagLst>
</file>

<file path=ppt/tags/tag37.xml><?xml version="1.0" encoding="utf-8"?>
<p:tagLst xmlns:a="http://schemas.openxmlformats.org/drawingml/2006/main" xmlns:r="http://schemas.openxmlformats.org/officeDocument/2006/relationships" xmlns:p="http://schemas.openxmlformats.org/presentationml/2006/main">
  <p:tag name="AS_UNIQUEID" val="19172"/>
</p:tagLst>
</file>

<file path=ppt/tags/tag38.xml><?xml version="1.0" encoding="utf-8"?>
<p:tagLst xmlns:a="http://schemas.openxmlformats.org/drawingml/2006/main" xmlns:r="http://schemas.openxmlformats.org/officeDocument/2006/relationships" xmlns:p="http://schemas.openxmlformats.org/presentationml/2006/main">
  <p:tag name="AS_UNIQUEID" val="19173"/>
</p:tagLst>
</file>

<file path=ppt/tags/tag39.xml><?xml version="1.0" encoding="utf-8"?>
<p:tagLst xmlns:a="http://schemas.openxmlformats.org/drawingml/2006/main" xmlns:r="http://schemas.openxmlformats.org/officeDocument/2006/relationships" xmlns:p="http://schemas.openxmlformats.org/presentationml/2006/main">
  <p:tag name="AS_UNIQUEID" val="11774"/>
</p:tagLst>
</file>

<file path=ppt/tags/tag4.xml><?xml version="1.0" encoding="utf-8"?>
<p:tagLst xmlns:a="http://schemas.openxmlformats.org/drawingml/2006/main" xmlns:r="http://schemas.openxmlformats.org/officeDocument/2006/relationships" xmlns:p="http://schemas.openxmlformats.org/presentationml/2006/main">
  <p:tag name="AS_UNIQUEID" val="17968"/>
</p:tagLst>
</file>

<file path=ppt/tags/tag40.xml><?xml version="1.0" encoding="utf-8"?>
<p:tagLst xmlns:a="http://schemas.openxmlformats.org/drawingml/2006/main" xmlns:r="http://schemas.openxmlformats.org/officeDocument/2006/relationships" xmlns:p="http://schemas.openxmlformats.org/presentationml/2006/main">
  <p:tag name="AS_UNIQUEID" val="19174"/>
</p:tagLst>
</file>

<file path=ppt/tags/tag41.xml><?xml version="1.0" encoding="utf-8"?>
<p:tagLst xmlns:a="http://schemas.openxmlformats.org/drawingml/2006/main" xmlns:r="http://schemas.openxmlformats.org/officeDocument/2006/relationships" xmlns:p="http://schemas.openxmlformats.org/presentationml/2006/main">
  <p:tag name="AS_UNIQUEID" val="19337"/>
</p:tagLst>
</file>

<file path=ppt/tags/tag42.xml><?xml version="1.0" encoding="utf-8"?>
<p:tagLst xmlns:a="http://schemas.openxmlformats.org/drawingml/2006/main" xmlns:r="http://schemas.openxmlformats.org/officeDocument/2006/relationships" xmlns:p="http://schemas.openxmlformats.org/presentationml/2006/main">
  <p:tag name="AS_UNIQUEID" val="19338"/>
</p:tagLst>
</file>

<file path=ppt/tags/tag43.xml><?xml version="1.0" encoding="utf-8"?>
<p:tagLst xmlns:a="http://schemas.openxmlformats.org/drawingml/2006/main" xmlns:r="http://schemas.openxmlformats.org/officeDocument/2006/relationships" xmlns:p="http://schemas.openxmlformats.org/presentationml/2006/main">
  <p:tag name="AS_UNIQUEID" val="19339"/>
</p:tagLst>
</file>

<file path=ppt/tags/tag44.xml><?xml version="1.0" encoding="utf-8"?>
<p:tagLst xmlns:a="http://schemas.openxmlformats.org/drawingml/2006/main" xmlns:r="http://schemas.openxmlformats.org/officeDocument/2006/relationships" xmlns:p="http://schemas.openxmlformats.org/presentationml/2006/main">
  <p:tag name="AS_UNIQUEID" val="19340"/>
</p:tagLst>
</file>

<file path=ppt/tags/tag45.xml><?xml version="1.0" encoding="utf-8"?>
<p:tagLst xmlns:a="http://schemas.openxmlformats.org/drawingml/2006/main" xmlns:r="http://schemas.openxmlformats.org/officeDocument/2006/relationships" xmlns:p="http://schemas.openxmlformats.org/presentationml/2006/main">
  <p:tag name="AS_UNIQUEID" val="19341"/>
</p:tagLst>
</file>

<file path=ppt/tags/tag46.xml><?xml version="1.0" encoding="utf-8"?>
<p:tagLst xmlns:a="http://schemas.openxmlformats.org/drawingml/2006/main" xmlns:r="http://schemas.openxmlformats.org/officeDocument/2006/relationships" xmlns:p="http://schemas.openxmlformats.org/presentationml/2006/main">
  <p:tag name="AS_UNIQUEID" val="19342"/>
</p:tagLst>
</file>

<file path=ppt/tags/tag47.xml><?xml version="1.0" encoding="utf-8"?>
<p:tagLst xmlns:a="http://schemas.openxmlformats.org/drawingml/2006/main" xmlns:r="http://schemas.openxmlformats.org/officeDocument/2006/relationships" xmlns:p="http://schemas.openxmlformats.org/presentationml/2006/main">
  <p:tag name="AS_UNIQUEID" val="19145"/>
</p:tagLst>
</file>

<file path=ppt/tags/tag48.xml><?xml version="1.0" encoding="utf-8"?>
<p:tagLst xmlns:a="http://schemas.openxmlformats.org/drawingml/2006/main" xmlns:r="http://schemas.openxmlformats.org/officeDocument/2006/relationships" xmlns:p="http://schemas.openxmlformats.org/presentationml/2006/main">
  <p:tag name="AS_UNIQUEID" val="19146"/>
</p:tagLst>
</file>

<file path=ppt/tags/tag49.xml><?xml version="1.0" encoding="utf-8"?>
<p:tagLst xmlns:a="http://schemas.openxmlformats.org/drawingml/2006/main" xmlns:r="http://schemas.openxmlformats.org/officeDocument/2006/relationships" xmlns:p="http://schemas.openxmlformats.org/presentationml/2006/main">
  <p:tag name="AS_UNIQUEID" val="19147"/>
</p:tagLst>
</file>

<file path=ppt/tags/tag5.xml><?xml version="1.0" encoding="utf-8"?>
<p:tagLst xmlns:a="http://schemas.openxmlformats.org/drawingml/2006/main" xmlns:r="http://schemas.openxmlformats.org/officeDocument/2006/relationships" xmlns:p="http://schemas.openxmlformats.org/presentationml/2006/main">
  <p:tag name="AS_UNIQUEID" val="17969"/>
</p:tagLst>
</file>

<file path=ppt/tags/tag50.xml><?xml version="1.0" encoding="utf-8"?>
<p:tagLst xmlns:a="http://schemas.openxmlformats.org/drawingml/2006/main" xmlns:r="http://schemas.openxmlformats.org/officeDocument/2006/relationships" xmlns:p="http://schemas.openxmlformats.org/presentationml/2006/main">
  <p:tag name="AS_UNIQUEID" val="19395"/>
</p:tagLst>
</file>

<file path=ppt/tags/tag51.xml><?xml version="1.0" encoding="utf-8"?>
<p:tagLst xmlns:a="http://schemas.openxmlformats.org/drawingml/2006/main" xmlns:r="http://schemas.openxmlformats.org/officeDocument/2006/relationships" xmlns:p="http://schemas.openxmlformats.org/presentationml/2006/main">
  <p:tag name="AS_UNIQUEID" val="19396"/>
</p:tagLst>
</file>

<file path=ppt/tags/tag52.xml><?xml version="1.0" encoding="utf-8"?>
<p:tagLst xmlns:a="http://schemas.openxmlformats.org/drawingml/2006/main" xmlns:r="http://schemas.openxmlformats.org/officeDocument/2006/relationships" xmlns:p="http://schemas.openxmlformats.org/presentationml/2006/main">
  <p:tag name="AS_UNIQUEID" val="19397"/>
</p:tagLst>
</file>

<file path=ppt/tags/tag53.xml><?xml version="1.0" encoding="utf-8"?>
<p:tagLst xmlns:a="http://schemas.openxmlformats.org/drawingml/2006/main" xmlns:r="http://schemas.openxmlformats.org/officeDocument/2006/relationships" xmlns:p="http://schemas.openxmlformats.org/presentationml/2006/main">
  <p:tag name="AS_UNIQUEID" val="19400"/>
</p:tagLst>
</file>

<file path=ppt/tags/tag54.xml><?xml version="1.0" encoding="utf-8"?>
<p:tagLst xmlns:a="http://schemas.openxmlformats.org/drawingml/2006/main" xmlns:r="http://schemas.openxmlformats.org/officeDocument/2006/relationships" xmlns:p="http://schemas.openxmlformats.org/presentationml/2006/main">
  <p:tag name="AS_UNIQUEID" val="19401"/>
</p:tagLst>
</file>

<file path=ppt/tags/tag55.xml><?xml version="1.0" encoding="utf-8"?>
<p:tagLst xmlns:a="http://schemas.openxmlformats.org/drawingml/2006/main" xmlns:r="http://schemas.openxmlformats.org/officeDocument/2006/relationships" xmlns:p="http://schemas.openxmlformats.org/presentationml/2006/main">
  <p:tag name="AS_UNIQUEID" val="19403"/>
</p:tagLst>
</file>

<file path=ppt/tags/tag56.xml><?xml version="1.0" encoding="utf-8"?>
<p:tagLst xmlns:a="http://schemas.openxmlformats.org/drawingml/2006/main" xmlns:r="http://schemas.openxmlformats.org/officeDocument/2006/relationships" xmlns:p="http://schemas.openxmlformats.org/presentationml/2006/main">
  <p:tag name="AS_UNIQUEID" val="19398"/>
</p:tagLst>
</file>

<file path=ppt/tags/tag57.xml><?xml version="1.0" encoding="utf-8"?>
<p:tagLst xmlns:a="http://schemas.openxmlformats.org/drawingml/2006/main" xmlns:r="http://schemas.openxmlformats.org/officeDocument/2006/relationships" xmlns:p="http://schemas.openxmlformats.org/presentationml/2006/main">
  <p:tag name="AS_UNIQUEID" val="19399"/>
</p:tagLst>
</file>

<file path=ppt/tags/tag58.xml><?xml version="1.0" encoding="utf-8"?>
<p:tagLst xmlns:a="http://schemas.openxmlformats.org/drawingml/2006/main" xmlns:r="http://schemas.openxmlformats.org/officeDocument/2006/relationships" xmlns:p="http://schemas.openxmlformats.org/presentationml/2006/main">
  <p:tag name="AS_UNIQUEID" val="20016"/>
</p:tagLst>
</file>

<file path=ppt/tags/tag59.xml><?xml version="1.0" encoding="utf-8"?>
<p:tagLst xmlns:a="http://schemas.openxmlformats.org/drawingml/2006/main" xmlns:r="http://schemas.openxmlformats.org/officeDocument/2006/relationships" xmlns:p="http://schemas.openxmlformats.org/presentationml/2006/main">
  <p:tag name="AS_UNIQUEID" val="20017"/>
</p:tagLst>
</file>

<file path=ppt/tags/tag6.xml><?xml version="1.0" encoding="utf-8"?>
<p:tagLst xmlns:a="http://schemas.openxmlformats.org/drawingml/2006/main" xmlns:r="http://schemas.openxmlformats.org/officeDocument/2006/relationships" xmlns:p="http://schemas.openxmlformats.org/presentationml/2006/main">
  <p:tag name="AS_UNIQUEID" val="19230"/>
</p:tagLst>
</file>

<file path=ppt/tags/tag60.xml><?xml version="1.0" encoding="utf-8"?>
<p:tagLst xmlns:a="http://schemas.openxmlformats.org/drawingml/2006/main" xmlns:r="http://schemas.openxmlformats.org/officeDocument/2006/relationships" xmlns:p="http://schemas.openxmlformats.org/presentationml/2006/main">
  <p:tag name="AS_UNIQUEID" val="20018"/>
</p:tagLst>
</file>

<file path=ppt/tags/tag61.xml><?xml version="1.0" encoding="utf-8"?>
<p:tagLst xmlns:a="http://schemas.openxmlformats.org/drawingml/2006/main" xmlns:r="http://schemas.openxmlformats.org/officeDocument/2006/relationships" xmlns:p="http://schemas.openxmlformats.org/presentationml/2006/main">
  <p:tag name="AS_UNIQUEID" val="20019"/>
</p:tagLst>
</file>

<file path=ppt/tags/tag62.xml><?xml version="1.0" encoding="utf-8"?>
<p:tagLst xmlns:a="http://schemas.openxmlformats.org/drawingml/2006/main" xmlns:r="http://schemas.openxmlformats.org/officeDocument/2006/relationships" xmlns:p="http://schemas.openxmlformats.org/presentationml/2006/main">
  <p:tag name="AS_UNIQUEID" val="20020"/>
</p:tagLst>
</file>

<file path=ppt/tags/tag7.xml><?xml version="1.0" encoding="utf-8"?>
<p:tagLst xmlns:a="http://schemas.openxmlformats.org/drawingml/2006/main" xmlns:r="http://schemas.openxmlformats.org/officeDocument/2006/relationships" xmlns:p="http://schemas.openxmlformats.org/presentationml/2006/main">
  <p:tag name="AS_UNIQUEID" val="19231"/>
</p:tagLst>
</file>

<file path=ppt/tags/tag8.xml><?xml version="1.0" encoding="utf-8"?>
<p:tagLst xmlns:a="http://schemas.openxmlformats.org/drawingml/2006/main" xmlns:r="http://schemas.openxmlformats.org/officeDocument/2006/relationships" xmlns:p="http://schemas.openxmlformats.org/presentationml/2006/main">
  <p:tag name="AS_UNIQUEID" val="19232"/>
</p:tagLst>
</file>

<file path=ppt/tags/tag9.xml><?xml version="1.0" encoding="utf-8"?>
<p:tagLst xmlns:a="http://schemas.openxmlformats.org/drawingml/2006/main" xmlns:r="http://schemas.openxmlformats.org/officeDocument/2006/relationships" xmlns:p="http://schemas.openxmlformats.org/presentationml/2006/main">
  <p:tag name="AS_UNIQUEID" val="19234"/>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2" id="{20BE874E-05B6-304A-995D-5468CD96382C}" vid="{CE6E6437-D1EC-5F4B-BB0C-F4F939DD7B3C}"/>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Oracle Redwood_Simplified_Light Version</Template>
  <TotalTime>370</TotalTime>
  <Words>1588</Words>
  <Application>Microsoft Office PowerPoint</Application>
  <PresentationFormat>Widescreen</PresentationFormat>
  <Paragraphs>221</Paragraphs>
  <Slides>9</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vt:i4>
      </vt:variant>
    </vt:vector>
  </HeadingPairs>
  <TitlesOfParts>
    <vt:vector size="23" baseType="lpstr">
      <vt:lpstr>Arial</vt:lpstr>
      <vt:lpstr>Calibri</vt:lpstr>
      <vt:lpstr>Georgia</vt:lpstr>
      <vt:lpstr>Oracle Sans</vt:lpstr>
      <vt:lpstr>Oracle Sans Extra Bold</vt:lpstr>
      <vt:lpstr>Oracle Sans Light</vt:lpstr>
      <vt:lpstr>Oracle Sans Tab</vt:lpstr>
      <vt:lpstr>Oracle Sans Tab Light</vt:lpstr>
      <vt:lpstr>Oracle Sans Ultra Light</vt:lpstr>
      <vt:lpstr>OracleSans-Bold</vt:lpstr>
      <vt:lpstr>System Font Regular</vt:lpstr>
      <vt:lpstr>Times New Roman</vt:lpstr>
      <vt:lpstr>Wingdings</vt:lpstr>
      <vt:lpstr>Parent Master Pillars</vt:lpstr>
      <vt:lpstr>PowerPoint Presentation</vt:lpstr>
      <vt:lpstr>PowerPoint Presentation</vt:lpstr>
      <vt:lpstr>Oracle Cloud Infrastructure Training and Certification</vt:lpstr>
      <vt:lpstr>Appendix  -Getting started: how to activate your training -Details on course content</vt:lpstr>
      <vt:lpstr>PowerPoint Presentation</vt:lpstr>
      <vt:lpstr>OU Training and Certifications</vt:lpstr>
      <vt:lpstr>OU Training and Certifications</vt:lpstr>
      <vt:lpstr>OU Training and Certification Program</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Ledger 2021 Implementation Essentials | 1Z0-1054-21</dc:title>
  <dc:creator>Nikki Verma</dc:creator>
  <cp:lastModifiedBy>Lorin Bookout</cp:lastModifiedBy>
  <cp:revision>50</cp:revision>
  <dcterms:created xsi:type="dcterms:W3CDTF">2021-09-03T17:00:37Z</dcterms:created>
  <dcterms:modified xsi:type="dcterms:W3CDTF">2021-09-07T22:31:55Z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